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805" r:id="rId3"/>
    <p:sldId id="1078" r:id="rId5"/>
    <p:sldId id="1103" r:id="rId6"/>
    <p:sldId id="1104" r:id="rId7"/>
    <p:sldId id="1105" r:id="rId8"/>
    <p:sldId id="806" r:id="rId9"/>
    <p:sldId id="808" r:id="rId10"/>
    <p:sldId id="809" r:id="rId11"/>
    <p:sldId id="810" r:id="rId12"/>
    <p:sldId id="1048" r:id="rId13"/>
    <p:sldId id="1049" r:id="rId14"/>
    <p:sldId id="1050" r:id="rId15"/>
    <p:sldId id="1051" r:id="rId16"/>
    <p:sldId id="1054" r:id="rId17"/>
    <p:sldId id="1055" r:id="rId18"/>
    <p:sldId id="1052" r:id="rId19"/>
    <p:sldId id="1053" r:id="rId20"/>
    <p:sldId id="1056" r:id="rId21"/>
    <p:sldId id="1063" r:id="rId22"/>
    <p:sldId id="1064" r:id="rId23"/>
    <p:sldId id="1065" r:id="rId24"/>
    <p:sldId id="1066" r:id="rId25"/>
    <p:sldId id="1067" r:id="rId26"/>
    <p:sldId id="1072" r:id="rId27"/>
    <p:sldId id="1073" r:id="rId28"/>
    <p:sldId id="1074" r:id="rId29"/>
    <p:sldId id="1075" r:id="rId30"/>
    <p:sldId id="1076" r:id="rId31"/>
    <p:sldId id="1077"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末尾幻灯片">
    <p:bg>
      <p:bgPr>
        <a:solidFill>
          <a:srgbClr val="EFEFEF"/>
        </a:solidFill>
        <a:effectLst/>
      </p:bgPr>
    </p:bg>
    <p:spTree>
      <p:nvGrpSpPr>
        <p:cNvPr id="1" name=""/>
        <p:cNvGrpSpPr/>
        <p:nvPr/>
      </p:nvGrpSpPr>
      <p:grpSpPr>
        <a:xfrm>
          <a:off x="0" y="0"/>
          <a:ext cx="0" cy="0"/>
          <a:chOff x="0" y="0"/>
          <a:chExt cx="0" cy="0"/>
        </a:xfrm>
      </p:grpSpPr>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0" y="12"/>
            <a:ext cx="12191980" cy="6857988"/>
          </a:xfrm>
          <a:prstGeom prst="rect">
            <a:avLst/>
          </a:prstGeom>
        </p:spPr>
      </p:pic>
      <p:sp>
        <p:nvSpPr>
          <p:cNvPr id="8" name="矩形 7"/>
          <p:cNvSpPr/>
          <p:nvPr userDrawn="1"/>
        </p:nvSpPr>
        <p:spPr>
          <a:xfrm>
            <a:off x="0" y="0"/>
            <a:ext cx="12191980" cy="685799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1280138" y="2180092"/>
            <a:ext cx="9492366" cy="1621509"/>
          </a:xfrm>
          <a:prstGeom prst="rect">
            <a:avLst/>
          </a:prstGeom>
        </p:spPr>
        <p:txBody>
          <a:bodyPr anchor="b">
            <a:normAutofit/>
          </a:bodyPr>
          <a:lstStyle>
            <a:lvl1pPr marL="0" indent="0" algn="ctr">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1280138" y="4486328"/>
            <a:ext cx="9492366" cy="310871"/>
          </a:xfrm>
          <a:prstGeom prst="rect">
            <a:avLst/>
          </a:prstGeom>
        </p:spPr>
        <p:txBody>
          <a:bodyPr vert="horz" lIns="91440" tIns="45720" rIns="91440" bIns="45720" rtlCol="0">
            <a:normAutofit/>
          </a:bodyPr>
          <a:lstStyle>
            <a:lvl1pPr marL="0" indent="0" algn="ctr">
              <a:buNone/>
              <a:defRPr lang="zh-CN" altLang="en-US" sz="15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1280139" y="4190057"/>
            <a:ext cx="9492366" cy="296271"/>
          </a:xfrm>
          <a:prstGeom prst="rect">
            <a:avLst/>
          </a:prstGeom>
        </p:spPr>
        <p:txBody>
          <a:bodyPr vert="horz" anchor="ctr">
            <a:noAutofit/>
          </a:bodyPr>
          <a:lstStyle>
            <a:lvl1pPr marL="0" indent="0" algn="ctr">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7.png"/><Relationship Id="rId1" Type="http://schemas.openxmlformats.org/officeDocument/2006/relationships/slide" Target="slide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8.png"/><Relationship Id="rId1" Type="http://schemas.openxmlformats.org/officeDocument/2006/relationships/slide" Target="slide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image" Target="../media/image9.png"/><Relationship Id="rId1" Type="http://schemas.openxmlformats.org/officeDocument/2006/relationships/slide" Target="slide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10.png"/><Relationship Id="rId1" Type="http://schemas.openxmlformats.org/officeDocument/2006/relationships/slide" Target="slide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11.png"/><Relationship Id="rId1" Type="http://schemas.openxmlformats.org/officeDocument/2006/relationships/slide" Target="slide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2.png"/><Relationship Id="rId1" Type="http://schemas.openxmlformats.org/officeDocument/2006/relationships/slide" Target="slide7.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slide" Target="slide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14.png"/><Relationship Id="rId1" Type="http://schemas.openxmlformats.org/officeDocument/2006/relationships/slide" Target="slide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24.xml"/><Relationship Id="rId3" Type="http://schemas.openxmlformats.org/officeDocument/2006/relationships/image" Target="../media/image15.png"/><Relationship Id="rId2" Type="http://schemas.openxmlformats.org/officeDocument/2006/relationships/tags" Target="../tags/tag23.xml"/><Relationship Id="rId1" Type="http://schemas.openxmlformats.org/officeDocument/2006/relationships/slide" Target="slide8.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25.xml"/><Relationship Id="rId2" Type="http://schemas.openxmlformats.org/officeDocument/2006/relationships/image" Target="../media/image16.png"/><Relationship Id="rId1"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26.xml"/><Relationship Id="rId2" Type="http://schemas.openxmlformats.org/officeDocument/2006/relationships/image" Target="../media/image17.png"/><Relationship Id="rId1" Type="http://schemas.openxmlformats.org/officeDocument/2006/relationships/slide" Target="slide8.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image" Target="../media/image18.png"/><Relationship Id="rId1" Type="http://schemas.openxmlformats.org/officeDocument/2006/relationships/slide" Target="slide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28.xml"/><Relationship Id="rId2" Type="http://schemas.openxmlformats.org/officeDocument/2006/relationships/image" Target="../media/image19.png"/><Relationship Id="rId1" Type="http://schemas.openxmlformats.org/officeDocument/2006/relationships/slide" Target="slide8.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29.xml"/><Relationship Id="rId2" Type="http://schemas.openxmlformats.org/officeDocument/2006/relationships/image" Target="../media/image20.png"/><Relationship Id="rId1" Type="http://schemas.openxmlformats.org/officeDocument/2006/relationships/slide" Target="slide9.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image" Target="../media/image21.png"/><Relationship Id="rId1" Type="http://schemas.openxmlformats.org/officeDocument/2006/relationships/slide" Target="slide9.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image" Target="../media/image22.png"/><Relationship Id="rId1" Type="http://schemas.openxmlformats.org/officeDocument/2006/relationships/slide" Target="slide9.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image" Target="../media/image23.png"/><Relationship Id="rId1" Type="http://schemas.openxmlformats.org/officeDocument/2006/relationships/slide" Target="slide9.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33.xml"/><Relationship Id="rId2" Type="http://schemas.openxmlformats.org/officeDocument/2006/relationships/image" Target="../media/image24.png"/><Relationship Id="rId1" Type="http://schemas.openxmlformats.org/officeDocument/2006/relationships/slide" Target="slide9.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tags" Target="../tags/tag34.xml"/><Relationship Id="rId2" Type="http://schemas.openxmlformats.org/officeDocument/2006/relationships/image" Target="../media/image25.png"/><Relationship Id="rId1" Type="http://schemas.openxmlformats.org/officeDocument/2006/relationships/slide" Target="slide9.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35.xml"/><Relationship Id="rId2" Type="http://schemas.openxmlformats.org/officeDocument/2006/relationships/image" Target="../media/image26.png"/><Relationship Id="rId1" Type="http://schemas.openxmlformats.org/officeDocument/2006/relationships/slide" Target="slide9.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slide" Target="slide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9" Type="http://schemas.openxmlformats.org/officeDocument/2006/relationships/slide" Target="slide17.xml"/><Relationship Id="rId8" Type="http://schemas.openxmlformats.org/officeDocument/2006/relationships/slide" Target="slide16.xml"/><Relationship Id="rId7" Type="http://schemas.openxmlformats.org/officeDocument/2006/relationships/slide" Target="slide15.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 Id="rId3" Type="http://schemas.openxmlformats.org/officeDocument/2006/relationships/slide" Target="slide11.xml"/><Relationship Id="rId2" Type="http://schemas.openxmlformats.org/officeDocument/2006/relationships/slide" Target="slide10.xml"/><Relationship Id="rId12" Type="http://schemas.openxmlformats.org/officeDocument/2006/relationships/notesSlide" Target="../notesSlides/notesSlide7.xml"/><Relationship Id="rId11" Type="http://schemas.openxmlformats.org/officeDocument/2006/relationships/slideLayout" Target="../slideLayouts/slideLayout2.xml"/><Relationship Id="rId10" Type="http://schemas.openxmlformats.org/officeDocument/2006/relationships/tags" Target="../tags/tag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tags" Target="../tags/tag11.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slide" Target="slide29.xml"/><Relationship Id="rId7" Type="http://schemas.openxmlformats.org/officeDocument/2006/relationships/slide" Target="slide28.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 Id="rId3" Type="http://schemas.openxmlformats.org/officeDocument/2006/relationships/slide" Target="slide24.xml"/><Relationship Id="rId2" Type="http://schemas.openxmlformats.org/officeDocument/2006/relationships/slide" Target="slide23.xml"/><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9" y="0"/>
            <a:ext cx="12174900" cy="6863289"/>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17"/>
          <p:cNvSpPr/>
          <p:nvPr/>
        </p:nvSpPr>
        <p:spPr bwMode="auto">
          <a:xfrm>
            <a:off x="2205" y="2867432"/>
            <a:ext cx="12214931" cy="1167399"/>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algn="ctr" defTabSz="1309370" fontAlgn="base">
              <a:spcBef>
                <a:spcPct val="0"/>
              </a:spcBef>
              <a:spcAft>
                <a:spcPct val="0"/>
              </a:spcAft>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sp>
        <p:nvSpPr>
          <p:cNvPr id="47" name="Rectangle 9"/>
          <p:cNvSpPr>
            <a:spLocks noChangeArrowheads="1"/>
          </p:cNvSpPr>
          <p:nvPr/>
        </p:nvSpPr>
        <p:spPr bwMode="auto">
          <a:xfrm>
            <a:off x="4131310" y="2919730"/>
            <a:ext cx="62325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a:spcBef>
                <a:spcPct val="0"/>
              </a:spcBef>
              <a:buNone/>
              <a:defRPr/>
            </a:pPr>
            <a:endParaRPr lang="zh-CN" altLang="en-US" sz="1600" b="1" dirty="0">
              <a:solidFill>
                <a:prstClr val="white"/>
              </a:solidFill>
            </a:endParaRPr>
          </a:p>
          <a:p>
            <a:pPr algn="ctr" defTabSz="1219200">
              <a:spcBef>
                <a:spcPct val="0"/>
              </a:spcBef>
              <a:buNone/>
              <a:defRPr/>
            </a:pPr>
            <a:r>
              <a:rPr lang="zh-CN" altLang="en-US" sz="3600" b="1" dirty="0">
                <a:solidFill>
                  <a:prstClr val="white"/>
                </a:solidFill>
                <a:ea typeface="微软雅黑" panose="020B0503020204020204" charset="-122"/>
                <a:sym typeface="+mn-ea"/>
              </a:rPr>
              <a:t>综评指标体系及填写案例</a:t>
            </a:r>
            <a:endParaRPr lang="zh-CN" altLang="en-US" sz="3600" b="1" dirty="0">
              <a:solidFill>
                <a:prstClr val="white"/>
              </a:solidFill>
              <a:ea typeface="微软雅黑" panose="020B0503020204020204" charset="-122"/>
              <a:sym typeface="+mn-ea"/>
            </a:endParaRPr>
          </a:p>
        </p:txBody>
      </p:sp>
      <p:sp>
        <p:nvSpPr>
          <p:cNvPr id="24" name="Freeform 25"/>
          <p:cNvSpPr/>
          <p:nvPr/>
        </p:nvSpPr>
        <p:spPr bwMode="auto">
          <a:xfrm flipH="1">
            <a:off x="1771800" y="3141507"/>
            <a:ext cx="540760" cy="607647"/>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endParaRPr>
          </a:p>
        </p:txBody>
      </p:sp>
      <p:grpSp>
        <p:nvGrpSpPr>
          <p:cNvPr id="25" name="组合 24"/>
          <p:cNvGrpSpPr/>
          <p:nvPr/>
        </p:nvGrpSpPr>
        <p:grpSpPr>
          <a:xfrm>
            <a:off x="897904" y="2376432"/>
            <a:ext cx="2093216" cy="2088806"/>
            <a:chOff x="6228184" y="634477"/>
            <a:chExt cx="1147603" cy="1145185"/>
          </a:xfrm>
          <a:effectLst>
            <a:outerShdw blurRad="50800" dist="38100" dir="2700000" algn="tl" rotWithShape="0">
              <a:prstClr val="black">
                <a:alpha val="40000"/>
              </a:prstClr>
            </a:outerShdw>
          </a:effectLst>
        </p:grpSpPr>
        <p:sp>
          <p:nvSpPr>
            <p:cNvPr id="26" name="Freeform 16"/>
            <p:cNvSpPr>
              <a:spLocks noEditPoints="1"/>
            </p:cNvSpPr>
            <p:nvPr/>
          </p:nvSpPr>
          <p:spPr bwMode="auto">
            <a:xfrm>
              <a:off x="6359995" y="766288"/>
              <a:ext cx="885190" cy="881563"/>
            </a:xfrm>
            <a:custGeom>
              <a:avLst/>
              <a:gdLst>
                <a:gd name="T0" fmla="*/ 155 w 310"/>
                <a:gd name="T1" fmla="*/ 0 h 309"/>
                <a:gd name="T2" fmla="*/ 0 w 310"/>
                <a:gd name="T3" fmla="*/ 155 h 309"/>
                <a:gd name="T4" fmla="*/ 155 w 310"/>
                <a:gd name="T5" fmla="*/ 309 h 309"/>
                <a:gd name="T6" fmla="*/ 310 w 310"/>
                <a:gd name="T7" fmla="*/ 155 h 309"/>
                <a:gd name="T8" fmla="*/ 155 w 310"/>
                <a:gd name="T9" fmla="*/ 0 h 309"/>
                <a:gd name="T10" fmla="*/ 155 w 310"/>
                <a:gd name="T11" fmla="*/ 262 h 309"/>
                <a:gd name="T12" fmla="*/ 48 w 310"/>
                <a:gd name="T13" fmla="*/ 155 h 309"/>
                <a:gd name="T14" fmla="*/ 155 w 310"/>
                <a:gd name="T15" fmla="*/ 47 h 309"/>
                <a:gd name="T16" fmla="*/ 262 w 310"/>
                <a:gd name="T17" fmla="*/ 155 h 309"/>
                <a:gd name="T18" fmla="*/ 155 w 310"/>
                <a:gd name="T19" fmla="*/ 26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09">
                  <a:moveTo>
                    <a:pt x="155" y="0"/>
                  </a:moveTo>
                  <a:cubicBezTo>
                    <a:pt x="69" y="0"/>
                    <a:pt x="0" y="69"/>
                    <a:pt x="0" y="155"/>
                  </a:cubicBezTo>
                  <a:cubicBezTo>
                    <a:pt x="0" y="240"/>
                    <a:pt x="69" y="309"/>
                    <a:pt x="155" y="309"/>
                  </a:cubicBezTo>
                  <a:cubicBezTo>
                    <a:pt x="240" y="309"/>
                    <a:pt x="310" y="240"/>
                    <a:pt x="310" y="155"/>
                  </a:cubicBezTo>
                  <a:cubicBezTo>
                    <a:pt x="310" y="69"/>
                    <a:pt x="240" y="0"/>
                    <a:pt x="155" y="0"/>
                  </a:cubicBezTo>
                  <a:close/>
                  <a:moveTo>
                    <a:pt x="155" y="262"/>
                  </a:moveTo>
                  <a:cubicBezTo>
                    <a:pt x="96" y="262"/>
                    <a:pt x="48" y="214"/>
                    <a:pt x="48" y="155"/>
                  </a:cubicBezTo>
                  <a:cubicBezTo>
                    <a:pt x="48" y="95"/>
                    <a:pt x="96" y="47"/>
                    <a:pt x="155" y="47"/>
                  </a:cubicBezTo>
                  <a:cubicBezTo>
                    <a:pt x="214" y="47"/>
                    <a:pt x="262" y="95"/>
                    <a:pt x="262" y="155"/>
                  </a:cubicBezTo>
                  <a:cubicBezTo>
                    <a:pt x="262" y="214"/>
                    <a:pt x="214" y="262"/>
                    <a:pt x="155" y="262"/>
                  </a:cubicBez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Freeform 17"/>
            <p:cNvSpPr/>
            <p:nvPr/>
          </p:nvSpPr>
          <p:spPr bwMode="auto">
            <a:xfrm>
              <a:off x="6745754" y="634477"/>
              <a:ext cx="113672" cy="142695"/>
            </a:xfrm>
            <a:custGeom>
              <a:avLst/>
              <a:gdLst>
                <a:gd name="T0" fmla="*/ 75 w 94"/>
                <a:gd name="T1" fmla="*/ 0 h 118"/>
                <a:gd name="T2" fmla="*/ 75 w 94"/>
                <a:gd name="T3" fmla="*/ 0 h 118"/>
                <a:gd name="T4" fmla="*/ 19 w 94"/>
                <a:gd name="T5" fmla="*/ 0 h 118"/>
                <a:gd name="T6" fmla="*/ 16 w 94"/>
                <a:gd name="T7" fmla="*/ 0 h 118"/>
                <a:gd name="T8" fmla="*/ 0 w 94"/>
                <a:gd name="T9" fmla="*/ 118 h 118"/>
                <a:gd name="T10" fmla="*/ 19 w 94"/>
                <a:gd name="T11" fmla="*/ 118 h 118"/>
                <a:gd name="T12" fmla="*/ 75 w 94"/>
                <a:gd name="T13" fmla="*/ 118 h 118"/>
                <a:gd name="T14" fmla="*/ 94 w 94"/>
                <a:gd name="T15" fmla="*/ 118 h 118"/>
                <a:gd name="T16" fmla="*/ 75 w 9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8">
                  <a:moveTo>
                    <a:pt x="75" y="0"/>
                  </a:moveTo>
                  <a:lnTo>
                    <a:pt x="75" y="0"/>
                  </a:lnTo>
                  <a:lnTo>
                    <a:pt x="19" y="0"/>
                  </a:lnTo>
                  <a:lnTo>
                    <a:pt x="16" y="0"/>
                  </a:lnTo>
                  <a:lnTo>
                    <a:pt x="0" y="118"/>
                  </a:lnTo>
                  <a:lnTo>
                    <a:pt x="19" y="118"/>
                  </a:lnTo>
                  <a:lnTo>
                    <a:pt x="75" y="118"/>
                  </a:lnTo>
                  <a:lnTo>
                    <a:pt x="94" y="118"/>
                  </a:lnTo>
                  <a:lnTo>
                    <a:pt x="75" y="0"/>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Freeform 18"/>
            <p:cNvSpPr/>
            <p:nvPr/>
          </p:nvSpPr>
          <p:spPr bwMode="auto">
            <a:xfrm>
              <a:off x="6485760" y="691313"/>
              <a:ext cx="151159" cy="171717"/>
            </a:xfrm>
            <a:custGeom>
              <a:avLst/>
              <a:gdLst>
                <a:gd name="T0" fmla="*/ 49 w 125"/>
                <a:gd name="T1" fmla="*/ 0 h 142"/>
                <a:gd name="T2" fmla="*/ 49 w 125"/>
                <a:gd name="T3" fmla="*/ 0 h 142"/>
                <a:gd name="T4" fmla="*/ 0 w 125"/>
                <a:gd name="T5" fmla="*/ 31 h 142"/>
                <a:gd name="T6" fmla="*/ 0 w 125"/>
                <a:gd name="T7" fmla="*/ 31 h 142"/>
                <a:gd name="T8" fmla="*/ 45 w 125"/>
                <a:gd name="T9" fmla="*/ 142 h 142"/>
                <a:gd name="T10" fmla="*/ 59 w 125"/>
                <a:gd name="T11" fmla="*/ 135 h 142"/>
                <a:gd name="T12" fmla="*/ 108 w 125"/>
                <a:gd name="T13" fmla="*/ 104 h 142"/>
                <a:gd name="T14" fmla="*/ 125 w 125"/>
                <a:gd name="T15" fmla="*/ 97 h 142"/>
                <a:gd name="T16" fmla="*/ 49 w 125"/>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2">
                  <a:moveTo>
                    <a:pt x="49" y="0"/>
                  </a:moveTo>
                  <a:lnTo>
                    <a:pt x="49" y="0"/>
                  </a:lnTo>
                  <a:lnTo>
                    <a:pt x="0" y="31"/>
                  </a:lnTo>
                  <a:lnTo>
                    <a:pt x="0" y="31"/>
                  </a:lnTo>
                  <a:lnTo>
                    <a:pt x="45" y="142"/>
                  </a:lnTo>
                  <a:lnTo>
                    <a:pt x="59" y="135"/>
                  </a:lnTo>
                  <a:lnTo>
                    <a:pt x="108" y="104"/>
                  </a:lnTo>
                  <a:lnTo>
                    <a:pt x="125" y="97"/>
                  </a:lnTo>
                  <a:lnTo>
                    <a:pt x="49" y="0"/>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19"/>
            <p:cNvSpPr/>
            <p:nvPr/>
          </p:nvSpPr>
          <p:spPr bwMode="auto">
            <a:xfrm>
              <a:off x="6288648" y="888425"/>
              <a:ext cx="171717" cy="151160"/>
            </a:xfrm>
            <a:custGeom>
              <a:avLst/>
              <a:gdLst>
                <a:gd name="T0" fmla="*/ 28 w 142"/>
                <a:gd name="T1" fmla="*/ 0 h 125"/>
                <a:gd name="T2" fmla="*/ 28 w 142"/>
                <a:gd name="T3" fmla="*/ 0 h 125"/>
                <a:gd name="T4" fmla="*/ 0 w 142"/>
                <a:gd name="T5" fmla="*/ 52 h 125"/>
                <a:gd name="T6" fmla="*/ 0 w 142"/>
                <a:gd name="T7" fmla="*/ 52 h 125"/>
                <a:gd name="T8" fmla="*/ 94 w 142"/>
                <a:gd name="T9" fmla="*/ 125 h 125"/>
                <a:gd name="T10" fmla="*/ 104 w 142"/>
                <a:gd name="T11" fmla="*/ 111 h 125"/>
                <a:gd name="T12" fmla="*/ 132 w 142"/>
                <a:gd name="T13" fmla="*/ 61 h 125"/>
                <a:gd name="T14" fmla="*/ 142 w 142"/>
                <a:gd name="T15" fmla="*/ 45 h 125"/>
                <a:gd name="T16" fmla="*/ 28 w 142"/>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5">
                  <a:moveTo>
                    <a:pt x="28" y="0"/>
                  </a:moveTo>
                  <a:lnTo>
                    <a:pt x="28" y="0"/>
                  </a:lnTo>
                  <a:lnTo>
                    <a:pt x="0" y="52"/>
                  </a:lnTo>
                  <a:lnTo>
                    <a:pt x="0" y="52"/>
                  </a:lnTo>
                  <a:lnTo>
                    <a:pt x="94" y="125"/>
                  </a:lnTo>
                  <a:lnTo>
                    <a:pt x="104" y="111"/>
                  </a:lnTo>
                  <a:lnTo>
                    <a:pt x="132" y="61"/>
                  </a:lnTo>
                  <a:lnTo>
                    <a:pt x="142" y="45"/>
                  </a:lnTo>
                  <a:lnTo>
                    <a:pt x="28" y="0"/>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Freeform 20"/>
            <p:cNvSpPr/>
            <p:nvPr/>
          </p:nvSpPr>
          <p:spPr bwMode="auto">
            <a:xfrm>
              <a:off x="6228184" y="1150838"/>
              <a:ext cx="146322" cy="111253"/>
            </a:xfrm>
            <a:custGeom>
              <a:avLst/>
              <a:gdLst>
                <a:gd name="T0" fmla="*/ 0 w 121"/>
                <a:gd name="T1" fmla="*/ 17 h 92"/>
                <a:gd name="T2" fmla="*/ 0 w 121"/>
                <a:gd name="T3" fmla="*/ 17 h 92"/>
                <a:gd name="T4" fmla="*/ 0 w 121"/>
                <a:gd name="T5" fmla="*/ 76 h 92"/>
                <a:gd name="T6" fmla="*/ 0 w 121"/>
                <a:gd name="T7" fmla="*/ 76 h 92"/>
                <a:gd name="T8" fmla="*/ 121 w 121"/>
                <a:gd name="T9" fmla="*/ 92 h 92"/>
                <a:gd name="T10" fmla="*/ 121 w 121"/>
                <a:gd name="T11" fmla="*/ 76 h 92"/>
                <a:gd name="T12" fmla="*/ 121 w 121"/>
                <a:gd name="T13" fmla="*/ 17 h 92"/>
                <a:gd name="T14" fmla="*/ 121 w 121"/>
                <a:gd name="T15" fmla="*/ 0 h 92"/>
                <a:gd name="T16" fmla="*/ 0 w 121"/>
                <a:gd name="T17"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92">
                  <a:moveTo>
                    <a:pt x="0" y="17"/>
                  </a:moveTo>
                  <a:lnTo>
                    <a:pt x="0" y="17"/>
                  </a:lnTo>
                  <a:lnTo>
                    <a:pt x="0" y="76"/>
                  </a:lnTo>
                  <a:lnTo>
                    <a:pt x="0" y="76"/>
                  </a:lnTo>
                  <a:lnTo>
                    <a:pt x="121" y="92"/>
                  </a:lnTo>
                  <a:lnTo>
                    <a:pt x="121" y="76"/>
                  </a:lnTo>
                  <a:lnTo>
                    <a:pt x="121" y="17"/>
                  </a:lnTo>
                  <a:lnTo>
                    <a:pt x="121" y="0"/>
                  </a:lnTo>
                  <a:lnTo>
                    <a:pt x="0" y="17"/>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Freeform 21"/>
            <p:cNvSpPr/>
            <p:nvPr/>
          </p:nvSpPr>
          <p:spPr bwMode="auto">
            <a:xfrm>
              <a:off x="6288648" y="1373345"/>
              <a:ext cx="171717" cy="152369"/>
            </a:xfrm>
            <a:custGeom>
              <a:avLst/>
              <a:gdLst>
                <a:gd name="T0" fmla="*/ 0 w 142"/>
                <a:gd name="T1" fmla="*/ 74 h 126"/>
                <a:gd name="T2" fmla="*/ 0 w 142"/>
                <a:gd name="T3" fmla="*/ 74 h 126"/>
                <a:gd name="T4" fmla="*/ 28 w 142"/>
                <a:gd name="T5" fmla="*/ 126 h 126"/>
                <a:gd name="T6" fmla="*/ 28 w 142"/>
                <a:gd name="T7" fmla="*/ 126 h 126"/>
                <a:gd name="T8" fmla="*/ 142 w 142"/>
                <a:gd name="T9" fmla="*/ 81 h 126"/>
                <a:gd name="T10" fmla="*/ 132 w 142"/>
                <a:gd name="T11" fmla="*/ 64 h 126"/>
                <a:gd name="T12" fmla="*/ 104 w 142"/>
                <a:gd name="T13" fmla="*/ 15 h 126"/>
                <a:gd name="T14" fmla="*/ 94 w 142"/>
                <a:gd name="T15" fmla="*/ 0 h 126"/>
                <a:gd name="T16" fmla="*/ 0 w 142"/>
                <a:gd name="T17" fmla="*/ 7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6">
                  <a:moveTo>
                    <a:pt x="0" y="74"/>
                  </a:moveTo>
                  <a:lnTo>
                    <a:pt x="0" y="74"/>
                  </a:lnTo>
                  <a:lnTo>
                    <a:pt x="28" y="126"/>
                  </a:lnTo>
                  <a:lnTo>
                    <a:pt x="28" y="126"/>
                  </a:lnTo>
                  <a:lnTo>
                    <a:pt x="142" y="81"/>
                  </a:lnTo>
                  <a:lnTo>
                    <a:pt x="132" y="64"/>
                  </a:lnTo>
                  <a:lnTo>
                    <a:pt x="104" y="15"/>
                  </a:lnTo>
                  <a:lnTo>
                    <a:pt x="94" y="0"/>
                  </a:lnTo>
                  <a:lnTo>
                    <a:pt x="0" y="74"/>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Freeform 22"/>
            <p:cNvSpPr/>
            <p:nvPr/>
          </p:nvSpPr>
          <p:spPr bwMode="auto">
            <a:xfrm>
              <a:off x="6485760" y="1551108"/>
              <a:ext cx="151159" cy="170508"/>
            </a:xfrm>
            <a:custGeom>
              <a:avLst/>
              <a:gdLst>
                <a:gd name="T0" fmla="*/ 0 w 125"/>
                <a:gd name="T1" fmla="*/ 111 h 141"/>
                <a:gd name="T2" fmla="*/ 0 w 125"/>
                <a:gd name="T3" fmla="*/ 111 h 141"/>
                <a:gd name="T4" fmla="*/ 49 w 125"/>
                <a:gd name="T5" fmla="*/ 141 h 141"/>
                <a:gd name="T6" fmla="*/ 49 w 125"/>
                <a:gd name="T7" fmla="*/ 141 h 141"/>
                <a:gd name="T8" fmla="*/ 125 w 125"/>
                <a:gd name="T9" fmla="*/ 45 h 141"/>
                <a:gd name="T10" fmla="*/ 108 w 125"/>
                <a:gd name="T11" fmla="*/ 38 h 141"/>
                <a:gd name="T12" fmla="*/ 59 w 125"/>
                <a:gd name="T13" fmla="*/ 7 h 141"/>
                <a:gd name="T14" fmla="*/ 45 w 125"/>
                <a:gd name="T15" fmla="*/ 0 h 141"/>
                <a:gd name="T16" fmla="*/ 0 w 125"/>
                <a:gd name="T17" fmla="*/ 1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1">
                  <a:moveTo>
                    <a:pt x="0" y="111"/>
                  </a:moveTo>
                  <a:lnTo>
                    <a:pt x="0" y="111"/>
                  </a:lnTo>
                  <a:lnTo>
                    <a:pt x="49" y="141"/>
                  </a:lnTo>
                  <a:lnTo>
                    <a:pt x="49" y="141"/>
                  </a:lnTo>
                  <a:lnTo>
                    <a:pt x="125" y="45"/>
                  </a:lnTo>
                  <a:lnTo>
                    <a:pt x="108" y="38"/>
                  </a:lnTo>
                  <a:lnTo>
                    <a:pt x="59" y="7"/>
                  </a:lnTo>
                  <a:lnTo>
                    <a:pt x="45" y="0"/>
                  </a:lnTo>
                  <a:lnTo>
                    <a:pt x="0" y="111"/>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Freeform 23"/>
            <p:cNvSpPr/>
            <p:nvPr/>
          </p:nvSpPr>
          <p:spPr bwMode="auto">
            <a:xfrm>
              <a:off x="6745754" y="1636967"/>
              <a:ext cx="113672" cy="142695"/>
            </a:xfrm>
            <a:custGeom>
              <a:avLst/>
              <a:gdLst>
                <a:gd name="T0" fmla="*/ 16 w 94"/>
                <a:gd name="T1" fmla="*/ 118 h 118"/>
                <a:gd name="T2" fmla="*/ 19 w 94"/>
                <a:gd name="T3" fmla="*/ 118 h 118"/>
                <a:gd name="T4" fmla="*/ 75 w 94"/>
                <a:gd name="T5" fmla="*/ 118 h 118"/>
                <a:gd name="T6" fmla="*/ 75 w 94"/>
                <a:gd name="T7" fmla="*/ 118 h 118"/>
                <a:gd name="T8" fmla="*/ 94 w 94"/>
                <a:gd name="T9" fmla="*/ 0 h 118"/>
                <a:gd name="T10" fmla="*/ 75 w 94"/>
                <a:gd name="T11" fmla="*/ 0 h 118"/>
                <a:gd name="T12" fmla="*/ 19 w 94"/>
                <a:gd name="T13" fmla="*/ 0 h 118"/>
                <a:gd name="T14" fmla="*/ 0 w 94"/>
                <a:gd name="T15" fmla="*/ 0 h 118"/>
                <a:gd name="T16" fmla="*/ 16 w 94"/>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8">
                  <a:moveTo>
                    <a:pt x="16" y="118"/>
                  </a:moveTo>
                  <a:lnTo>
                    <a:pt x="19" y="118"/>
                  </a:lnTo>
                  <a:lnTo>
                    <a:pt x="75" y="118"/>
                  </a:lnTo>
                  <a:lnTo>
                    <a:pt x="75" y="118"/>
                  </a:lnTo>
                  <a:lnTo>
                    <a:pt x="94" y="0"/>
                  </a:lnTo>
                  <a:lnTo>
                    <a:pt x="75" y="0"/>
                  </a:lnTo>
                  <a:lnTo>
                    <a:pt x="19" y="0"/>
                  </a:lnTo>
                  <a:lnTo>
                    <a:pt x="0" y="0"/>
                  </a:lnTo>
                  <a:lnTo>
                    <a:pt x="16" y="118"/>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Freeform 24"/>
            <p:cNvSpPr/>
            <p:nvPr/>
          </p:nvSpPr>
          <p:spPr bwMode="auto">
            <a:xfrm>
              <a:off x="6968261" y="1551108"/>
              <a:ext cx="151159" cy="170508"/>
            </a:xfrm>
            <a:custGeom>
              <a:avLst/>
              <a:gdLst>
                <a:gd name="T0" fmla="*/ 73 w 125"/>
                <a:gd name="T1" fmla="*/ 141 h 141"/>
                <a:gd name="T2" fmla="*/ 75 w 125"/>
                <a:gd name="T3" fmla="*/ 141 h 141"/>
                <a:gd name="T4" fmla="*/ 125 w 125"/>
                <a:gd name="T5" fmla="*/ 111 h 141"/>
                <a:gd name="T6" fmla="*/ 125 w 125"/>
                <a:gd name="T7" fmla="*/ 111 h 141"/>
                <a:gd name="T8" fmla="*/ 80 w 125"/>
                <a:gd name="T9" fmla="*/ 0 h 141"/>
                <a:gd name="T10" fmla="*/ 66 w 125"/>
                <a:gd name="T11" fmla="*/ 7 h 141"/>
                <a:gd name="T12" fmla="*/ 14 w 125"/>
                <a:gd name="T13" fmla="*/ 38 h 141"/>
                <a:gd name="T14" fmla="*/ 0 w 125"/>
                <a:gd name="T15" fmla="*/ 45 h 141"/>
                <a:gd name="T16" fmla="*/ 73 w 125"/>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1">
                  <a:moveTo>
                    <a:pt x="73" y="141"/>
                  </a:moveTo>
                  <a:lnTo>
                    <a:pt x="75" y="141"/>
                  </a:lnTo>
                  <a:lnTo>
                    <a:pt x="125" y="111"/>
                  </a:lnTo>
                  <a:lnTo>
                    <a:pt x="125" y="111"/>
                  </a:lnTo>
                  <a:lnTo>
                    <a:pt x="80" y="0"/>
                  </a:lnTo>
                  <a:lnTo>
                    <a:pt x="66" y="7"/>
                  </a:lnTo>
                  <a:lnTo>
                    <a:pt x="14" y="38"/>
                  </a:lnTo>
                  <a:lnTo>
                    <a:pt x="0" y="45"/>
                  </a:lnTo>
                  <a:lnTo>
                    <a:pt x="73" y="141"/>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Freeform 25"/>
            <p:cNvSpPr/>
            <p:nvPr/>
          </p:nvSpPr>
          <p:spPr bwMode="auto">
            <a:xfrm>
              <a:off x="7144816" y="1373345"/>
              <a:ext cx="171717" cy="152369"/>
            </a:xfrm>
            <a:custGeom>
              <a:avLst/>
              <a:gdLst>
                <a:gd name="T0" fmla="*/ 114 w 142"/>
                <a:gd name="T1" fmla="*/ 126 h 126"/>
                <a:gd name="T2" fmla="*/ 114 w 142"/>
                <a:gd name="T3" fmla="*/ 126 h 126"/>
                <a:gd name="T4" fmla="*/ 142 w 142"/>
                <a:gd name="T5" fmla="*/ 74 h 126"/>
                <a:gd name="T6" fmla="*/ 142 w 142"/>
                <a:gd name="T7" fmla="*/ 74 h 126"/>
                <a:gd name="T8" fmla="*/ 47 w 142"/>
                <a:gd name="T9" fmla="*/ 0 h 126"/>
                <a:gd name="T10" fmla="*/ 38 w 142"/>
                <a:gd name="T11" fmla="*/ 15 h 126"/>
                <a:gd name="T12" fmla="*/ 10 w 142"/>
                <a:gd name="T13" fmla="*/ 64 h 126"/>
                <a:gd name="T14" fmla="*/ 0 w 142"/>
                <a:gd name="T15" fmla="*/ 81 h 126"/>
                <a:gd name="T16" fmla="*/ 114 w 14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6">
                  <a:moveTo>
                    <a:pt x="114" y="126"/>
                  </a:moveTo>
                  <a:lnTo>
                    <a:pt x="114" y="126"/>
                  </a:lnTo>
                  <a:lnTo>
                    <a:pt x="142" y="74"/>
                  </a:lnTo>
                  <a:lnTo>
                    <a:pt x="142" y="74"/>
                  </a:lnTo>
                  <a:lnTo>
                    <a:pt x="47" y="0"/>
                  </a:lnTo>
                  <a:lnTo>
                    <a:pt x="38" y="15"/>
                  </a:lnTo>
                  <a:lnTo>
                    <a:pt x="10" y="64"/>
                  </a:lnTo>
                  <a:lnTo>
                    <a:pt x="0" y="81"/>
                  </a:lnTo>
                  <a:lnTo>
                    <a:pt x="114" y="126"/>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Freeform 26"/>
            <p:cNvSpPr/>
            <p:nvPr/>
          </p:nvSpPr>
          <p:spPr bwMode="auto">
            <a:xfrm>
              <a:off x="7230674" y="1150838"/>
              <a:ext cx="145113" cy="111253"/>
            </a:xfrm>
            <a:custGeom>
              <a:avLst/>
              <a:gdLst>
                <a:gd name="T0" fmla="*/ 120 w 120"/>
                <a:gd name="T1" fmla="*/ 76 h 92"/>
                <a:gd name="T2" fmla="*/ 120 w 120"/>
                <a:gd name="T3" fmla="*/ 76 h 92"/>
                <a:gd name="T4" fmla="*/ 120 w 120"/>
                <a:gd name="T5" fmla="*/ 17 h 92"/>
                <a:gd name="T6" fmla="*/ 120 w 120"/>
                <a:gd name="T7" fmla="*/ 17 h 92"/>
                <a:gd name="T8" fmla="*/ 0 w 120"/>
                <a:gd name="T9" fmla="*/ 0 h 92"/>
                <a:gd name="T10" fmla="*/ 0 w 120"/>
                <a:gd name="T11" fmla="*/ 17 h 92"/>
                <a:gd name="T12" fmla="*/ 0 w 120"/>
                <a:gd name="T13" fmla="*/ 76 h 92"/>
                <a:gd name="T14" fmla="*/ 0 w 120"/>
                <a:gd name="T15" fmla="*/ 92 h 92"/>
                <a:gd name="T16" fmla="*/ 120 w 120"/>
                <a:gd name="T1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92">
                  <a:moveTo>
                    <a:pt x="120" y="76"/>
                  </a:moveTo>
                  <a:lnTo>
                    <a:pt x="120" y="76"/>
                  </a:lnTo>
                  <a:lnTo>
                    <a:pt x="120" y="17"/>
                  </a:lnTo>
                  <a:lnTo>
                    <a:pt x="120" y="17"/>
                  </a:lnTo>
                  <a:lnTo>
                    <a:pt x="0" y="0"/>
                  </a:lnTo>
                  <a:lnTo>
                    <a:pt x="0" y="17"/>
                  </a:lnTo>
                  <a:lnTo>
                    <a:pt x="0" y="76"/>
                  </a:lnTo>
                  <a:lnTo>
                    <a:pt x="0" y="92"/>
                  </a:lnTo>
                  <a:lnTo>
                    <a:pt x="120" y="76"/>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Freeform 27"/>
            <p:cNvSpPr/>
            <p:nvPr/>
          </p:nvSpPr>
          <p:spPr bwMode="auto">
            <a:xfrm>
              <a:off x="7144816" y="888425"/>
              <a:ext cx="171717" cy="151160"/>
            </a:xfrm>
            <a:custGeom>
              <a:avLst/>
              <a:gdLst>
                <a:gd name="T0" fmla="*/ 142 w 142"/>
                <a:gd name="T1" fmla="*/ 52 h 125"/>
                <a:gd name="T2" fmla="*/ 142 w 142"/>
                <a:gd name="T3" fmla="*/ 52 h 125"/>
                <a:gd name="T4" fmla="*/ 114 w 142"/>
                <a:gd name="T5" fmla="*/ 0 h 125"/>
                <a:gd name="T6" fmla="*/ 114 w 142"/>
                <a:gd name="T7" fmla="*/ 0 h 125"/>
                <a:gd name="T8" fmla="*/ 0 w 142"/>
                <a:gd name="T9" fmla="*/ 45 h 125"/>
                <a:gd name="T10" fmla="*/ 10 w 142"/>
                <a:gd name="T11" fmla="*/ 61 h 125"/>
                <a:gd name="T12" fmla="*/ 38 w 142"/>
                <a:gd name="T13" fmla="*/ 111 h 125"/>
                <a:gd name="T14" fmla="*/ 47 w 142"/>
                <a:gd name="T15" fmla="*/ 125 h 125"/>
                <a:gd name="T16" fmla="*/ 142 w 142"/>
                <a:gd name="T17"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5">
                  <a:moveTo>
                    <a:pt x="142" y="52"/>
                  </a:moveTo>
                  <a:lnTo>
                    <a:pt x="142" y="52"/>
                  </a:lnTo>
                  <a:lnTo>
                    <a:pt x="114" y="0"/>
                  </a:lnTo>
                  <a:lnTo>
                    <a:pt x="114" y="0"/>
                  </a:lnTo>
                  <a:lnTo>
                    <a:pt x="0" y="45"/>
                  </a:lnTo>
                  <a:lnTo>
                    <a:pt x="10" y="61"/>
                  </a:lnTo>
                  <a:lnTo>
                    <a:pt x="38" y="111"/>
                  </a:lnTo>
                  <a:lnTo>
                    <a:pt x="47" y="125"/>
                  </a:lnTo>
                  <a:lnTo>
                    <a:pt x="142" y="52"/>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Freeform 28"/>
            <p:cNvSpPr/>
            <p:nvPr/>
          </p:nvSpPr>
          <p:spPr bwMode="auto">
            <a:xfrm>
              <a:off x="6968261" y="691313"/>
              <a:ext cx="151159" cy="171717"/>
            </a:xfrm>
            <a:custGeom>
              <a:avLst/>
              <a:gdLst>
                <a:gd name="T0" fmla="*/ 125 w 125"/>
                <a:gd name="T1" fmla="*/ 31 h 142"/>
                <a:gd name="T2" fmla="*/ 125 w 125"/>
                <a:gd name="T3" fmla="*/ 31 h 142"/>
                <a:gd name="T4" fmla="*/ 75 w 125"/>
                <a:gd name="T5" fmla="*/ 0 h 142"/>
                <a:gd name="T6" fmla="*/ 73 w 125"/>
                <a:gd name="T7" fmla="*/ 0 h 142"/>
                <a:gd name="T8" fmla="*/ 0 w 125"/>
                <a:gd name="T9" fmla="*/ 97 h 142"/>
                <a:gd name="T10" fmla="*/ 14 w 125"/>
                <a:gd name="T11" fmla="*/ 104 h 142"/>
                <a:gd name="T12" fmla="*/ 66 w 125"/>
                <a:gd name="T13" fmla="*/ 135 h 142"/>
                <a:gd name="T14" fmla="*/ 80 w 125"/>
                <a:gd name="T15" fmla="*/ 142 h 142"/>
                <a:gd name="T16" fmla="*/ 125 w 125"/>
                <a:gd name="T17" fmla="*/ 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2">
                  <a:moveTo>
                    <a:pt x="125" y="31"/>
                  </a:moveTo>
                  <a:lnTo>
                    <a:pt x="125" y="31"/>
                  </a:lnTo>
                  <a:lnTo>
                    <a:pt x="75" y="0"/>
                  </a:lnTo>
                  <a:lnTo>
                    <a:pt x="73" y="0"/>
                  </a:lnTo>
                  <a:lnTo>
                    <a:pt x="0" y="97"/>
                  </a:lnTo>
                  <a:lnTo>
                    <a:pt x="14" y="104"/>
                  </a:lnTo>
                  <a:lnTo>
                    <a:pt x="66" y="135"/>
                  </a:lnTo>
                  <a:lnTo>
                    <a:pt x="80" y="142"/>
                  </a:lnTo>
                  <a:lnTo>
                    <a:pt x="125" y="31"/>
                  </a:lnTo>
                  <a:close/>
                </a:path>
              </a:pathLst>
            </a:cu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7" name="Freeform 24"/>
          <p:cNvSpPr>
            <a:spLocks noEditPoints="1"/>
          </p:cNvSpPr>
          <p:nvPr/>
        </p:nvSpPr>
        <p:spPr bwMode="auto">
          <a:xfrm flipH="1">
            <a:off x="2072326" y="3092518"/>
            <a:ext cx="160156" cy="162981"/>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prstClr val="black"/>
              </a:solidFill>
              <a:effectLst/>
              <a:uLnTx/>
              <a:uFillTx/>
              <a:latin typeface="Calibri" panose="020F0502020204030204" charset="0"/>
              <a:ea typeface="宋体" panose="02010600030101010101" pitchFamily="2" charset="-122"/>
            </a:endParaRPr>
          </a:p>
        </p:txBody>
      </p:sp>
      <p:sp>
        <p:nvSpPr>
          <p:cNvPr id="59" name="Freeform 23"/>
          <p:cNvSpPr/>
          <p:nvPr/>
        </p:nvSpPr>
        <p:spPr bwMode="auto">
          <a:xfrm flipH="1">
            <a:off x="1578670" y="3471238"/>
            <a:ext cx="287338" cy="176170"/>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prstClr val="black"/>
              </a:solidFill>
              <a:effectLst/>
              <a:uLnTx/>
              <a:uFillTx/>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记录填写案例（思想品德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社会公益及志愿服务）</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社会公益及志愿活动"/>
          <p:cNvPicPr>
            <a:picLocks noChangeAspect="1"/>
          </p:cNvPicPr>
          <p:nvPr/>
        </p:nvPicPr>
        <p:blipFill>
          <a:blip r:embed="rId2"/>
          <a:stretch>
            <a:fillRect/>
          </a:stretch>
        </p:blipFill>
        <p:spPr>
          <a:xfrm>
            <a:off x="1718945" y="981710"/>
            <a:ext cx="8636635" cy="560197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记录填写案例（思想品德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党团活动）</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4" name="图片 3"/>
          <p:cNvPicPr>
            <a:picLocks noChangeAspect="1"/>
          </p:cNvPicPr>
          <p:nvPr/>
        </p:nvPicPr>
        <p:blipFill>
          <a:blip r:embed="rId2"/>
          <a:stretch>
            <a:fillRect/>
          </a:stretch>
        </p:blipFill>
        <p:spPr>
          <a:xfrm>
            <a:off x="960120" y="981710"/>
            <a:ext cx="10340340" cy="569658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记录填写案例（思想品德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感动感悟与交流沟通）</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感动感悟与交流沟通"/>
          <p:cNvPicPr>
            <a:picLocks noChangeAspect="1"/>
          </p:cNvPicPr>
          <p:nvPr/>
        </p:nvPicPr>
        <p:blipFill>
          <a:blip r:embed="rId2"/>
          <a:stretch>
            <a:fillRect/>
          </a:stretch>
        </p:blipFill>
        <p:spPr>
          <a:xfrm>
            <a:off x="1127125" y="1209040"/>
            <a:ext cx="10505440" cy="53911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记录填写案例（学业成就</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创新成果）</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创新成果"/>
          <p:cNvPicPr>
            <a:picLocks noChangeAspect="1"/>
          </p:cNvPicPr>
          <p:nvPr/>
        </p:nvPicPr>
        <p:blipFill>
          <a:blip r:embed="rId2"/>
          <a:stretch>
            <a:fillRect/>
          </a:stretch>
        </p:blipFill>
        <p:spPr>
          <a:xfrm>
            <a:off x="1161415" y="1140460"/>
            <a:ext cx="9869805" cy="547243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记录填写案例（学业成就</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学术志趣及偏好发展）</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4" name="图片 3"/>
          <p:cNvPicPr>
            <a:picLocks noChangeAspect="1"/>
          </p:cNvPicPr>
          <p:nvPr/>
        </p:nvPicPr>
        <p:blipFill>
          <a:blip r:embed="rId2"/>
          <a:stretch>
            <a:fillRect/>
          </a:stretch>
        </p:blipFill>
        <p:spPr>
          <a:xfrm>
            <a:off x="938530" y="981710"/>
            <a:ext cx="10315575" cy="54902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记录填写案例（学业成就</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研究性学习）</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研究性学习"/>
          <p:cNvPicPr>
            <a:picLocks noChangeAspect="1"/>
          </p:cNvPicPr>
          <p:nvPr/>
        </p:nvPicPr>
        <p:blipFill>
          <a:blip r:embed="rId2"/>
          <a:stretch>
            <a:fillRect/>
          </a:stretch>
        </p:blipFill>
        <p:spPr>
          <a:xfrm>
            <a:off x="1424305" y="991235"/>
            <a:ext cx="8952865" cy="56216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记录填写案例（学业成就</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阶段小结与个人反思）</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6" name="图片 5"/>
          <p:cNvPicPr>
            <a:picLocks noChangeAspect="1"/>
          </p:cNvPicPr>
          <p:nvPr>
            <p:custDataLst>
              <p:tags r:id="rId2"/>
            </p:custDataLst>
          </p:nvPr>
        </p:nvPicPr>
        <p:blipFill>
          <a:blip r:embed="rId3"/>
          <a:stretch>
            <a:fillRect/>
          </a:stretch>
        </p:blipFill>
        <p:spPr>
          <a:xfrm>
            <a:off x="2212340" y="942975"/>
            <a:ext cx="6952615" cy="588454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记录填写案例（学业成就</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自我陈述报告）</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自我陈述报告"/>
          <p:cNvPicPr>
            <a:picLocks noChangeAspect="1"/>
          </p:cNvPicPr>
          <p:nvPr/>
        </p:nvPicPr>
        <p:blipFill>
          <a:blip r:embed="rId2"/>
          <a:stretch>
            <a:fillRect/>
          </a:stretch>
        </p:blipFill>
        <p:spPr>
          <a:xfrm>
            <a:off x="2016760" y="981710"/>
            <a:ext cx="8197850" cy="57569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记录填写案例（身心健康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身体机能）</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510540" y="1145540"/>
            <a:ext cx="11170285" cy="524446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记录填写案例（身心健康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运动技能）</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运动技能"/>
          <p:cNvPicPr>
            <a:picLocks noChangeAspect="1"/>
          </p:cNvPicPr>
          <p:nvPr/>
        </p:nvPicPr>
        <p:blipFill>
          <a:blip r:embed="rId2"/>
          <a:stretch>
            <a:fillRect/>
          </a:stretch>
        </p:blipFill>
        <p:spPr>
          <a:xfrm>
            <a:off x="1077595" y="1213485"/>
            <a:ext cx="10006965" cy="52863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95" y="244475"/>
            <a:ext cx="7603490" cy="521970"/>
            <a:chOff x="-17" y="385"/>
            <a:chExt cx="11974" cy="822"/>
          </a:xfrm>
        </p:grpSpPr>
        <p:sp>
          <p:nvSpPr>
            <p:cNvPr id="13" name="Rectangle 17"/>
            <p:cNvSpPr/>
            <p:nvPr/>
          </p:nvSpPr>
          <p:spPr bwMode="auto">
            <a:xfrm>
              <a:off x="-17" y="512"/>
              <a:ext cx="983" cy="581"/>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sp>
          <p:nvSpPr>
            <p:cNvPr id="9" name="TextBox 3"/>
            <p:cNvSpPr txBox="1"/>
            <p:nvPr/>
          </p:nvSpPr>
          <p:spPr>
            <a:xfrm>
              <a:off x="920" y="385"/>
              <a:ext cx="11037" cy="822"/>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sym typeface="+mn-ea"/>
                </a:rPr>
                <a:t>平台登录</a:t>
              </a:r>
              <a:endParaRPr lang="zh-CN" altLang="en-US" sz="2800" kern="0" dirty="0">
                <a:solidFill>
                  <a:srgbClr val="0547A7"/>
                </a:solidFill>
                <a:latin typeface="微软雅黑" panose="020B0503020204020204" charset="-122"/>
                <a:ea typeface="微软雅黑" panose="020B0503020204020204" charset="-122"/>
                <a:sym typeface="+mn-ea"/>
              </a:endParaRPr>
            </a:p>
          </p:txBody>
        </p:sp>
      </p:grpSp>
      <p:cxnSp>
        <p:nvCxnSpPr>
          <p:cNvPr id="49" name="直接连接符 48"/>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1"/>
            </p:custDataLst>
          </p:nvPr>
        </p:nvSpPr>
        <p:spPr>
          <a:xfrm>
            <a:off x="613410" y="894715"/>
            <a:ext cx="8039735" cy="445770"/>
          </a:xfrm>
          <a:prstGeom prst="rect">
            <a:avLst/>
          </a:prstGeom>
          <a:noFill/>
        </p:spPr>
        <p:txBody>
          <a:bodyPr wrap="square" lIns="63500" tIns="25400" rIns="63500" bIns="25400" rtlCol="0" anchor="b" anchorCtr="0">
            <a:noAutofit/>
          </a:bodyPr>
          <a:p>
            <a:pPr marL="0" lvl="0" algn="l" defTabSz="914400" fontAlgn="auto">
              <a:lnSpc>
                <a:spcPct val="100000"/>
              </a:lnSpc>
              <a:spcBef>
                <a:spcPts val="0"/>
              </a:spcBef>
              <a:spcAft>
                <a:spcPts val="0"/>
              </a:spcAft>
              <a:buClrTx/>
              <a:buSzTx/>
              <a:buFontTx/>
              <a:buNone/>
            </a:pPr>
            <a:endParaRPr lang="zh-CN" altLang="en-US" sz="2400" b="1" spc="260" dirty="0">
              <a:solidFill>
                <a:schemeClr val="accent1"/>
              </a:solidFill>
              <a:latin typeface="微软雅黑" panose="020B0503020204020204" charset="-122"/>
              <a:ea typeface="微软雅黑" panose="020B0503020204020204" charset="-122"/>
              <a:sym typeface="+mn-ea"/>
            </a:endParaRPr>
          </a:p>
        </p:txBody>
      </p:sp>
      <p:sp>
        <p:nvSpPr>
          <p:cNvPr id="10" name="文本框 9"/>
          <p:cNvSpPr txBox="1"/>
          <p:nvPr/>
        </p:nvSpPr>
        <p:spPr>
          <a:xfrm>
            <a:off x="1795780" y="1831975"/>
            <a:ext cx="8997950" cy="3107690"/>
          </a:xfrm>
          <a:prstGeom prst="rect">
            <a:avLst/>
          </a:prstGeom>
          <a:noFill/>
        </p:spPr>
        <p:txBody>
          <a:bodyPr wrap="square" rtlCol="0">
            <a:spAutoFit/>
          </a:bodyPr>
          <a:p>
            <a:r>
              <a:rPr lang="zh-CN" altLang="en-US" sz="3200">
                <a:latin typeface="黑体" panose="02010609060101010101" charset="-122"/>
                <a:ea typeface="黑体" panose="02010609060101010101" charset="-122"/>
                <a:cs typeface="黑体" panose="02010609060101010101" charset="-122"/>
              </a:rPr>
              <a:t>登录网址</a:t>
            </a:r>
            <a:r>
              <a:rPr lang="en-US" altLang="zh-CN" sz="3200">
                <a:latin typeface="黑体" panose="02010609060101010101" charset="-122"/>
                <a:ea typeface="黑体" panose="02010609060101010101" charset="-122"/>
                <a:cs typeface="黑体" panose="02010609060101010101" charset="-122"/>
              </a:rPr>
              <a:t>:</a:t>
            </a:r>
            <a:r>
              <a:rPr lang="zh-CN" altLang="en-US" sz="3200">
                <a:latin typeface="黑体" panose="02010609060101010101" charset="-122"/>
                <a:ea typeface="黑体" panose="02010609060101010101" charset="-122"/>
                <a:cs typeface="黑体" panose="02010609060101010101" charset="-122"/>
              </a:rPr>
              <a:t>gzzp.jyt.henan.gov.cn</a:t>
            </a:r>
            <a:endParaRPr lang="zh-CN" altLang="en-US" sz="3200">
              <a:latin typeface="黑体" panose="02010609060101010101" charset="-122"/>
              <a:ea typeface="黑体" panose="02010609060101010101" charset="-122"/>
              <a:cs typeface="黑体" panose="02010609060101010101" charset="-122"/>
            </a:endParaRPr>
          </a:p>
          <a:p>
            <a:r>
              <a:rPr lang="zh-CN" altLang="en-US" sz="3200">
                <a:latin typeface="黑体" panose="02010609060101010101" charset="-122"/>
                <a:ea typeface="黑体" panose="02010609060101010101" charset="-122"/>
                <a:cs typeface="黑体" panose="02010609060101010101" charset="-122"/>
                <a:sym typeface="+mn-ea"/>
              </a:rPr>
              <a:t>或百度搜索：河南省普通高中综合素质评价系统</a:t>
            </a:r>
            <a:endParaRPr lang="zh-CN" altLang="en-US" sz="3200">
              <a:latin typeface="黑体" panose="02010609060101010101" charset="-122"/>
              <a:ea typeface="黑体" panose="02010609060101010101" charset="-122"/>
              <a:cs typeface="黑体" panose="02010609060101010101" charset="-122"/>
            </a:endParaRPr>
          </a:p>
          <a:p>
            <a:endParaRPr lang="zh-CN" altLang="en-US" sz="3200">
              <a:latin typeface="黑体" panose="02010609060101010101" charset="-122"/>
              <a:ea typeface="黑体" panose="02010609060101010101" charset="-122"/>
              <a:cs typeface="黑体" panose="02010609060101010101" charset="-122"/>
            </a:endParaRPr>
          </a:p>
          <a:p>
            <a:r>
              <a:rPr lang="zh-CN" altLang="en-US" sz="3200">
                <a:latin typeface="黑体" panose="02010609060101010101" charset="-122"/>
                <a:ea typeface="黑体" panose="02010609060101010101" charset="-122"/>
                <a:cs typeface="黑体" panose="02010609060101010101" charset="-122"/>
              </a:rPr>
              <a:t>登录账号：身份证号</a:t>
            </a:r>
            <a:endParaRPr lang="zh-CN" altLang="en-US" sz="3200">
              <a:latin typeface="黑体" panose="02010609060101010101" charset="-122"/>
              <a:ea typeface="黑体" panose="02010609060101010101" charset="-122"/>
              <a:cs typeface="黑体" panose="02010609060101010101" charset="-122"/>
            </a:endParaRPr>
          </a:p>
          <a:p>
            <a:r>
              <a:rPr lang="zh-CN" altLang="en-US" sz="3200">
                <a:latin typeface="黑体" panose="02010609060101010101" charset="-122"/>
                <a:ea typeface="黑体" panose="02010609060101010101" charset="-122"/>
                <a:cs typeface="黑体" panose="02010609060101010101" charset="-122"/>
              </a:rPr>
              <a:t>登录初始密码：</a:t>
            </a:r>
            <a:r>
              <a:rPr lang="en-US" altLang="zh-CN" sz="3200">
                <a:latin typeface="黑体" panose="02010609060101010101" charset="-122"/>
                <a:ea typeface="黑体" panose="02010609060101010101" charset="-122"/>
                <a:cs typeface="黑体" panose="02010609060101010101" charset="-122"/>
              </a:rPr>
              <a:t>Zhszpj246@</a:t>
            </a:r>
            <a:endParaRPr lang="en-US" altLang="zh-CN"/>
          </a:p>
          <a:p>
            <a:endParaRPr lang="en-US" altLang="zh-CN"/>
          </a:p>
          <a:p>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记录填写案例（身心健康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体质健康与体育锻炼）</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4" name="图片 3"/>
          <p:cNvPicPr>
            <a:picLocks noChangeAspect="1"/>
          </p:cNvPicPr>
          <p:nvPr/>
        </p:nvPicPr>
        <p:blipFill>
          <a:blip r:embed="rId2"/>
          <a:stretch>
            <a:fillRect/>
          </a:stretch>
        </p:blipFill>
        <p:spPr>
          <a:xfrm>
            <a:off x="548005" y="1289685"/>
            <a:ext cx="11344275" cy="50355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记录填写案例（身心健康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体育类实践活动）</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体育类实践活动"/>
          <p:cNvPicPr>
            <a:picLocks noChangeAspect="1"/>
          </p:cNvPicPr>
          <p:nvPr/>
        </p:nvPicPr>
        <p:blipFill>
          <a:blip r:embed="rId2"/>
          <a:stretch>
            <a:fillRect/>
          </a:stretch>
        </p:blipFill>
        <p:spPr>
          <a:xfrm>
            <a:off x="1555115" y="981710"/>
            <a:ext cx="9244965" cy="55759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记录填写案例（身心健康</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应对困难与挫折表现）</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应对困难与挫折表现"/>
          <p:cNvPicPr>
            <a:picLocks noChangeAspect="1"/>
          </p:cNvPicPr>
          <p:nvPr/>
        </p:nvPicPr>
        <p:blipFill>
          <a:blip r:embed="rId2"/>
          <a:stretch>
            <a:fillRect/>
          </a:stretch>
        </p:blipFill>
        <p:spPr>
          <a:xfrm>
            <a:off x="1112520" y="1064895"/>
            <a:ext cx="9881870" cy="545719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记录填写案例（艺术素养</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艺术成果展示）</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艺术成果展示"/>
          <p:cNvPicPr>
            <a:picLocks noChangeAspect="1"/>
          </p:cNvPicPr>
          <p:nvPr/>
        </p:nvPicPr>
        <p:blipFill>
          <a:blip r:embed="rId2"/>
          <a:stretch>
            <a:fillRect/>
          </a:stretch>
        </p:blipFill>
        <p:spPr>
          <a:xfrm>
            <a:off x="1164590" y="981710"/>
            <a:ext cx="9683750" cy="55276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记录填写案例（艺术素养</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艺术素养及专长培养）</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4" name="图片 3"/>
          <p:cNvPicPr>
            <a:picLocks noChangeAspect="1"/>
          </p:cNvPicPr>
          <p:nvPr/>
        </p:nvPicPr>
        <p:blipFill>
          <a:blip r:embed="rId2"/>
          <a:stretch>
            <a:fillRect/>
          </a:stretch>
        </p:blipFill>
        <p:spPr>
          <a:xfrm>
            <a:off x="1414780" y="981710"/>
            <a:ext cx="8981440" cy="556387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记录填写案例（艺术素养</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艺术类实践活动）</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艺术类实践活动"/>
          <p:cNvPicPr>
            <a:picLocks noChangeAspect="1"/>
          </p:cNvPicPr>
          <p:nvPr/>
        </p:nvPicPr>
        <p:blipFill>
          <a:blip r:embed="rId2"/>
          <a:stretch>
            <a:fillRect/>
          </a:stretch>
        </p:blipFill>
        <p:spPr>
          <a:xfrm>
            <a:off x="1256665" y="909320"/>
            <a:ext cx="9419590" cy="56622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记录填写案例（社会实践</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生产劳动）</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4" name="图片 3"/>
          <p:cNvPicPr>
            <a:picLocks noChangeAspect="1"/>
          </p:cNvPicPr>
          <p:nvPr/>
        </p:nvPicPr>
        <p:blipFill>
          <a:blip r:embed="rId2"/>
          <a:stretch>
            <a:fillRect/>
          </a:stretch>
        </p:blipFill>
        <p:spPr>
          <a:xfrm>
            <a:off x="1295400" y="981710"/>
            <a:ext cx="9476105" cy="55022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记录填写案例（社会实践</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社会考察与调研）</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4" name="图片 3"/>
          <p:cNvPicPr>
            <a:picLocks noChangeAspect="1"/>
          </p:cNvPicPr>
          <p:nvPr/>
        </p:nvPicPr>
        <p:blipFill>
          <a:blip r:embed="rId2"/>
          <a:stretch>
            <a:fillRect/>
          </a:stretch>
        </p:blipFill>
        <p:spPr>
          <a:xfrm>
            <a:off x="1350645" y="1064895"/>
            <a:ext cx="9490710" cy="553021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记录填写案例（社会实践</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职业体验）</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职业体验"/>
          <p:cNvPicPr>
            <a:picLocks noChangeAspect="1"/>
          </p:cNvPicPr>
          <p:nvPr/>
        </p:nvPicPr>
        <p:blipFill>
          <a:blip r:embed="rId2"/>
          <a:stretch>
            <a:fillRect/>
          </a:stretch>
        </p:blipFill>
        <p:spPr>
          <a:xfrm>
            <a:off x="1784350" y="981710"/>
            <a:ext cx="8380730" cy="539686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61047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记录填写案例（社会实践</a:t>
            </a:r>
            <a:r>
              <a:rPr lang="en-US" altLang="zh-CN" sz="2800" kern="0" dirty="0">
                <a:solidFill>
                  <a:srgbClr val="0547A7"/>
                </a:solidFill>
                <a:latin typeface="微软雅黑" panose="020B0503020204020204" charset="-122"/>
                <a:ea typeface="微软雅黑" panose="020B0503020204020204" charset="-122"/>
              </a:rPr>
              <a:t>-</a:t>
            </a:r>
            <a:r>
              <a:rPr lang="zh-CN" altLang="en-US" sz="2800" kern="0" dirty="0">
                <a:solidFill>
                  <a:srgbClr val="0547A7"/>
                </a:solidFill>
                <a:latin typeface="微软雅黑" panose="020B0503020204020204" charset="-122"/>
                <a:ea typeface="微软雅黑" panose="020B0503020204020204" charset="-122"/>
              </a:rPr>
              <a:t>军训）</a:t>
            </a:r>
            <a:endParaRPr lang="zh-CN" altLang="en-US" sz="2800" kern="0" dirty="0">
              <a:solidFill>
                <a:srgbClr val="0547A7"/>
              </a:solidFill>
              <a:latin typeface="微软雅黑" panose="020B0503020204020204" charset="-122"/>
              <a:ea typeface="微软雅黑" panose="020B0503020204020204" charset="-122"/>
            </a:endParaRPr>
          </a:p>
        </p:txBody>
      </p:sp>
      <p:sp>
        <p:nvSpPr>
          <p:cNvPr id="5" name="文本框 4"/>
          <p:cNvSpPr txBox="1"/>
          <p:nvPr/>
        </p:nvSpPr>
        <p:spPr>
          <a:xfrm>
            <a:off x="10395585" y="468630"/>
            <a:ext cx="1692275" cy="368300"/>
          </a:xfrm>
          <a:prstGeom prst="rect">
            <a:avLst/>
          </a:prstGeom>
          <a:noFill/>
        </p:spPr>
        <p:txBody>
          <a:bodyPr wrap="square" rtlCol="0">
            <a:spAutoFit/>
          </a:bodyPr>
          <a:p>
            <a:r>
              <a:rPr lang="zh-CN" altLang="en-US">
                <a:hlinkClick r:id="rId1" action="ppaction://hlinksldjump"/>
              </a:rPr>
              <a:t>返回填写场景</a:t>
            </a:r>
            <a:endParaRPr lang="zh-CN" altLang="en-US"/>
          </a:p>
        </p:txBody>
      </p:sp>
      <p:pic>
        <p:nvPicPr>
          <p:cNvPr id="2" name="图片 1" descr="军训"/>
          <p:cNvPicPr>
            <a:picLocks noChangeAspect="1"/>
          </p:cNvPicPr>
          <p:nvPr/>
        </p:nvPicPr>
        <p:blipFill>
          <a:blip r:embed="rId2"/>
          <a:stretch>
            <a:fillRect/>
          </a:stretch>
        </p:blipFill>
        <p:spPr>
          <a:xfrm>
            <a:off x="2647315" y="909320"/>
            <a:ext cx="6676390" cy="59315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95" y="244475"/>
            <a:ext cx="7603490" cy="521970"/>
            <a:chOff x="-17" y="385"/>
            <a:chExt cx="11974" cy="822"/>
          </a:xfrm>
        </p:grpSpPr>
        <p:sp>
          <p:nvSpPr>
            <p:cNvPr id="13" name="Rectangle 17"/>
            <p:cNvSpPr/>
            <p:nvPr/>
          </p:nvSpPr>
          <p:spPr bwMode="auto">
            <a:xfrm>
              <a:off x="-17" y="512"/>
              <a:ext cx="983" cy="581"/>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sp>
          <p:nvSpPr>
            <p:cNvPr id="9" name="TextBox 3"/>
            <p:cNvSpPr txBox="1"/>
            <p:nvPr/>
          </p:nvSpPr>
          <p:spPr>
            <a:xfrm>
              <a:off x="920" y="385"/>
              <a:ext cx="11037" cy="822"/>
            </a:xfrm>
            <a:prstGeom prst="rect">
              <a:avLst/>
            </a:prstGeom>
            <a:noFill/>
          </p:spPr>
          <p:txBody>
            <a:bodyPr wrap="square" rtlCol="0">
              <a:spAutoFit/>
            </a:bodyPr>
            <a:lstStyle/>
            <a:p>
              <a:pPr defTabSz="1218565">
                <a:defRPr/>
              </a:pPr>
              <a:r>
                <a:rPr lang="en-US" altLang="zh-CN" sz="2800" kern="0" dirty="0">
                  <a:solidFill>
                    <a:srgbClr val="0547A7"/>
                  </a:solidFill>
                  <a:latin typeface="微软雅黑" panose="020B0503020204020204" charset="-122"/>
                  <a:ea typeface="微软雅黑" panose="020B0503020204020204" charset="-122"/>
                  <a:sym typeface="+mn-ea"/>
                </a:rPr>
                <a:t>app</a:t>
              </a:r>
              <a:r>
                <a:rPr lang="zh-CN" altLang="en-US" sz="2800" kern="0" dirty="0">
                  <a:solidFill>
                    <a:srgbClr val="0547A7"/>
                  </a:solidFill>
                  <a:latin typeface="微软雅黑" panose="020B0503020204020204" charset="-122"/>
                  <a:ea typeface="微软雅黑" panose="020B0503020204020204" charset="-122"/>
                  <a:sym typeface="+mn-ea"/>
                </a:rPr>
                <a:t>端使用说明</a:t>
              </a:r>
              <a:endParaRPr lang="zh-CN" altLang="en-US" sz="2800" kern="0" dirty="0">
                <a:solidFill>
                  <a:srgbClr val="0547A7"/>
                </a:solidFill>
                <a:latin typeface="微软雅黑" panose="020B0503020204020204" charset="-122"/>
                <a:ea typeface="微软雅黑" panose="020B0503020204020204" charset="-122"/>
                <a:sym typeface="+mn-ea"/>
              </a:endParaRPr>
            </a:p>
          </p:txBody>
        </p:sp>
      </p:grpSp>
      <p:cxnSp>
        <p:nvCxnSpPr>
          <p:cNvPr id="49" name="直接连接符 48"/>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1"/>
            </p:custDataLst>
          </p:nvPr>
        </p:nvSpPr>
        <p:spPr>
          <a:xfrm>
            <a:off x="584200" y="1028065"/>
            <a:ext cx="8039735" cy="445770"/>
          </a:xfrm>
          <a:prstGeom prst="rect">
            <a:avLst/>
          </a:prstGeom>
          <a:noFill/>
        </p:spPr>
        <p:txBody>
          <a:bodyPr wrap="square" lIns="63500" tIns="25400" rIns="63500" bIns="25400" rtlCol="0" anchor="b" anchorCtr="0">
            <a:noAutofit/>
          </a:bodyPr>
          <a:p>
            <a:pPr marL="0" lvl="0" algn="l" defTabSz="914400" fontAlgn="auto">
              <a:lnSpc>
                <a:spcPct val="100000"/>
              </a:lnSpc>
              <a:spcBef>
                <a:spcPts val="0"/>
              </a:spcBef>
              <a:spcAft>
                <a:spcPts val="0"/>
              </a:spcAft>
              <a:buClrTx/>
              <a:buSzTx/>
              <a:buFontTx/>
              <a:buNone/>
            </a:pPr>
            <a:r>
              <a:rPr lang="zh-CN" altLang="en-US" sz="2400" b="1" spc="260" dirty="0">
                <a:solidFill>
                  <a:schemeClr val="accent1"/>
                </a:solidFill>
                <a:latin typeface="微软雅黑" panose="020B0503020204020204" charset="-122"/>
                <a:ea typeface="微软雅黑" panose="020B0503020204020204" charset="-122"/>
                <a:sym typeface="+mn-ea"/>
              </a:rPr>
              <a:t>下载</a:t>
            </a:r>
            <a:endParaRPr lang="zh-CN" altLang="en-US" sz="2400" b="1" spc="260"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nvSpPr>
        <p:spPr>
          <a:xfrm>
            <a:off x="10265410" y="6013450"/>
            <a:ext cx="1372870" cy="368300"/>
          </a:xfrm>
          <a:prstGeom prst="rect">
            <a:avLst/>
          </a:prstGeom>
          <a:noFill/>
        </p:spPr>
        <p:txBody>
          <a:bodyPr wrap="square" rtlCol="0">
            <a:spAutoFit/>
          </a:bodyPr>
          <a:p>
            <a:r>
              <a:rPr lang="zh-CN" altLang="en-US">
                <a:hlinkClick r:id="rId2" action="ppaction://hlinksldjump"/>
              </a:rPr>
              <a:t>返回总目录</a:t>
            </a:r>
            <a:endParaRPr lang="zh-CN" altLang="en-US"/>
          </a:p>
        </p:txBody>
      </p:sp>
      <p:pic>
        <p:nvPicPr>
          <p:cNvPr id="2" name="图片 1"/>
          <p:cNvPicPr>
            <a:picLocks noChangeAspect="1"/>
          </p:cNvPicPr>
          <p:nvPr/>
        </p:nvPicPr>
        <p:blipFill>
          <a:blip r:embed="rId3"/>
          <a:srcRect r="10" b="5762"/>
          <a:stretch>
            <a:fillRect/>
          </a:stretch>
        </p:blipFill>
        <p:spPr>
          <a:xfrm>
            <a:off x="2390140" y="2059940"/>
            <a:ext cx="6952615" cy="4257675"/>
          </a:xfrm>
          <a:prstGeom prst="rect">
            <a:avLst/>
          </a:prstGeom>
        </p:spPr>
      </p:pic>
      <p:sp>
        <p:nvSpPr>
          <p:cNvPr id="4" name="文本框 3"/>
          <p:cNvSpPr txBox="1"/>
          <p:nvPr/>
        </p:nvSpPr>
        <p:spPr>
          <a:xfrm>
            <a:off x="613410" y="1473835"/>
            <a:ext cx="8181975" cy="368300"/>
          </a:xfrm>
          <a:prstGeom prst="rect">
            <a:avLst/>
          </a:prstGeom>
          <a:noFill/>
        </p:spPr>
        <p:txBody>
          <a:bodyPr wrap="square" rtlCol="0">
            <a:spAutoFit/>
          </a:bodyPr>
          <a:p>
            <a:pPr indent="0">
              <a:buFont typeface="Arial" panose="020B0604020202020204" pitchFamily="34" charset="0"/>
              <a:buNone/>
            </a:pPr>
            <a:r>
              <a:rPr lang="zh-CN" altLang="en-US">
                <a:sym typeface="+mn-ea"/>
              </a:rPr>
              <a:t>安卓</a:t>
            </a:r>
            <a:r>
              <a:rPr lang="en-US" altLang="zh-CN">
                <a:sym typeface="+mn-ea"/>
              </a:rPr>
              <a:t>/ios</a:t>
            </a:r>
            <a:r>
              <a:rPr lang="zh-CN" altLang="en-US">
                <a:sym typeface="+mn-ea"/>
              </a:rPr>
              <a:t>用户均可在应用商店搜索</a:t>
            </a:r>
            <a:r>
              <a:rPr lang="en-US" altLang="zh-CN">
                <a:sym typeface="+mn-ea"/>
              </a:rPr>
              <a:t>“</a:t>
            </a:r>
            <a:r>
              <a:rPr lang="zh-CN" altLang="en-US">
                <a:sym typeface="+mn-ea"/>
              </a:rPr>
              <a:t>综评教师版</a:t>
            </a:r>
            <a:r>
              <a:rPr lang="en-US" altLang="zh-CN">
                <a:sym typeface="+mn-ea"/>
              </a:rPr>
              <a:t>”</a:t>
            </a:r>
            <a:r>
              <a:rPr lang="zh-CN" altLang="en-US">
                <a:sym typeface="+mn-ea"/>
              </a:rPr>
              <a:t>和</a:t>
            </a:r>
            <a:r>
              <a:rPr lang="en-US" altLang="zh-CN">
                <a:sym typeface="+mn-ea"/>
              </a:rPr>
              <a:t>“</a:t>
            </a:r>
            <a:r>
              <a:rPr lang="zh-CN" altLang="en-US">
                <a:sym typeface="+mn-ea"/>
              </a:rPr>
              <a:t>综评学生版</a:t>
            </a:r>
            <a:r>
              <a:rPr lang="en-US" altLang="zh-CN">
                <a:sym typeface="+mn-ea"/>
              </a:rPr>
              <a:t>”</a:t>
            </a:r>
            <a:r>
              <a:rPr lang="zh-CN" altLang="en-US">
                <a:sym typeface="+mn-ea"/>
              </a:rPr>
              <a:t>进行</a:t>
            </a:r>
            <a:r>
              <a:rPr lang="en-US" altLang="zh-CN">
                <a:sym typeface="+mn-ea"/>
              </a:rPr>
              <a:t>app</a:t>
            </a:r>
            <a:r>
              <a:rPr lang="zh-CN" altLang="en-US">
                <a:sym typeface="+mn-ea"/>
              </a:rPr>
              <a:t>端下载</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95" y="244475"/>
            <a:ext cx="7603490" cy="521970"/>
            <a:chOff x="-17" y="385"/>
            <a:chExt cx="11974" cy="822"/>
          </a:xfrm>
        </p:grpSpPr>
        <p:sp>
          <p:nvSpPr>
            <p:cNvPr id="13" name="Rectangle 17"/>
            <p:cNvSpPr/>
            <p:nvPr/>
          </p:nvSpPr>
          <p:spPr bwMode="auto">
            <a:xfrm>
              <a:off x="-17" y="512"/>
              <a:ext cx="983" cy="581"/>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sp>
          <p:nvSpPr>
            <p:cNvPr id="9" name="TextBox 3"/>
            <p:cNvSpPr txBox="1"/>
            <p:nvPr/>
          </p:nvSpPr>
          <p:spPr>
            <a:xfrm>
              <a:off x="920" y="385"/>
              <a:ext cx="11037" cy="822"/>
            </a:xfrm>
            <a:prstGeom prst="rect">
              <a:avLst/>
            </a:prstGeom>
            <a:noFill/>
          </p:spPr>
          <p:txBody>
            <a:bodyPr wrap="square" rtlCol="0">
              <a:spAutoFit/>
            </a:bodyPr>
            <a:lstStyle/>
            <a:p>
              <a:pPr defTabSz="1218565">
                <a:defRPr/>
              </a:pPr>
              <a:r>
                <a:rPr lang="en-US" altLang="zh-CN" sz="2800" kern="0" dirty="0">
                  <a:solidFill>
                    <a:srgbClr val="0547A7"/>
                  </a:solidFill>
                  <a:latin typeface="微软雅黑" panose="020B0503020204020204" charset="-122"/>
                  <a:ea typeface="微软雅黑" panose="020B0503020204020204" charset="-122"/>
                  <a:sym typeface="+mn-ea"/>
                </a:rPr>
                <a:t>app</a:t>
              </a:r>
              <a:r>
                <a:rPr lang="zh-CN" altLang="en-US" sz="2800" kern="0" dirty="0">
                  <a:solidFill>
                    <a:srgbClr val="0547A7"/>
                  </a:solidFill>
                  <a:latin typeface="微软雅黑" panose="020B0503020204020204" charset="-122"/>
                  <a:ea typeface="微软雅黑" panose="020B0503020204020204" charset="-122"/>
                  <a:sym typeface="+mn-ea"/>
                </a:rPr>
                <a:t>端使用说明</a:t>
              </a:r>
              <a:endParaRPr lang="zh-CN" altLang="en-US" sz="2800" kern="0" dirty="0">
                <a:solidFill>
                  <a:srgbClr val="0547A7"/>
                </a:solidFill>
                <a:latin typeface="微软雅黑" panose="020B0503020204020204" charset="-122"/>
                <a:ea typeface="微软雅黑" panose="020B0503020204020204" charset="-122"/>
                <a:sym typeface="+mn-ea"/>
              </a:endParaRPr>
            </a:p>
          </p:txBody>
        </p:sp>
      </p:grpSp>
      <p:cxnSp>
        <p:nvCxnSpPr>
          <p:cNvPr id="49" name="直接连接符 48"/>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1"/>
            </p:custDataLst>
          </p:nvPr>
        </p:nvSpPr>
        <p:spPr>
          <a:xfrm>
            <a:off x="584200" y="1028065"/>
            <a:ext cx="8039735" cy="445770"/>
          </a:xfrm>
          <a:prstGeom prst="rect">
            <a:avLst/>
          </a:prstGeom>
          <a:noFill/>
        </p:spPr>
        <p:txBody>
          <a:bodyPr wrap="square" lIns="63500" tIns="25400" rIns="63500" bIns="25400" rtlCol="0" anchor="b" anchorCtr="0">
            <a:noAutofit/>
          </a:bodyPr>
          <a:p>
            <a:pPr marL="0" lvl="0" algn="l" defTabSz="914400" fontAlgn="auto">
              <a:lnSpc>
                <a:spcPct val="100000"/>
              </a:lnSpc>
              <a:spcBef>
                <a:spcPts val="0"/>
              </a:spcBef>
              <a:spcAft>
                <a:spcPts val="0"/>
              </a:spcAft>
              <a:buClrTx/>
              <a:buSzTx/>
              <a:buFontTx/>
              <a:buNone/>
            </a:pPr>
            <a:r>
              <a:rPr lang="zh-CN" altLang="en-US" sz="2400" b="1" spc="260" dirty="0">
                <a:solidFill>
                  <a:schemeClr val="accent1"/>
                </a:solidFill>
                <a:latin typeface="微软雅黑" panose="020B0503020204020204" charset="-122"/>
                <a:ea typeface="微软雅黑" panose="020B0503020204020204" charset="-122"/>
                <a:sym typeface="+mn-ea"/>
              </a:rPr>
              <a:t>登录</a:t>
            </a:r>
            <a:endParaRPr lang="zh-CN" altLang="en-US" sz="2400" b="1" spc="260"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nvSpPr>
        <p:spPr>
          <a:xfrm>
            <a:off x="10265410" y="6013450"/>
            <a:ext cx="1372870" cy="368300"/>
          </a:xfrm>
          <a:prstGeom prst="rect">
            <a:avLst/>
          </a:prstGeom>
          <a:noFill/>
        </p:spPr>
        <p:txBody>
          <a:bodyPr wrap="square" rtlCol="0">
            <a:spAutoFit/>
          </a:bodyPr>
          <a:p>
            <a:r>
              <a:rPr lang="zh-CN" altLang="en-US">
                <a:hlinkClick r:id="rId2" action="ppaction://hlinksldjump"/>
              </a:rPr>
              <a:t>返回总目录</a:t>
            </a:r>
            <a:endParaRPr lang="zh-CN" altLang="en-US"/>
          </a:p>
        </p:txBody>
      </p:sp>
      <p:sp>
        <p:nvSpPr>
          <p:cNvPr id="4" name="文本框 3"/>
          <p:cNvSpPr txBox="1"/>
          <p:nvPr/>
        </p:nvSpPr>
        <p:spPr>
          <a:xfrm>
            <a:off x="613410" y="1884045"/>
            <a:ext cx="3086735" cy="3138170"/>
          </a:xfrm>
          <a:prstGeom prst="rect">
            <a:avLst/>
          </a:prstGeom>
          <a:noFill/>
        </p:spPr>
        <p:txBody>
          <a:bodyPr wrap="square" rtlCol="0">
            <a:spAutoFit/>
          </a:bodyPr>
          <a:p>
            <a:pPr indent="0">
              <a:buFont typeface="Arial" panose="020B0604020202020204" pitchFamily="34" charset="0"/>
              <a:buNone/>
            </a:pPr>
            <a:r>
              <a:rPr lang="zh-CN">
                <a:sym typeface="+mn-ea"/>
              </a:rPr>
              <a:t>应用下载完毕后，打开应用在选择项目中选择</a:t>
            </a:r>
            <a:r>
              <a:rPr lang="en-US" altLang="zh-CN">
                <a:sym typeface="+mn-ea"/>
              </a:rPr>
              <a:t>“</a:t>
            </a:r>
            <a:r>
              <a:rPr lang="zh-CN">
                <a:sym typeface="+mn-ea"/>
              </a:rPr>
              <a:t>河南省普通高中学生综合素质评价系统</a:t>
            </a:r>
            <a:r>
              <a:rPr lang="en-US" altLang="zh-CN">
                <a:sym typeface="+mn-ea"/>
              </a:rPr>
              <a:t>”</a:t>
            </a:r>
            <a:r>
              <a:rPr lang="zh-CN" altLang="en-US">
                <a:sym typeface="+mn-ea"/>
              </a:rPr>
              <a:t>。在对话框中输入登录账号、密码及验证码，确认无误后即可登录。（提示：</a:t>
            </a:r>
            <a:r>
              <a:rPr lang="zh-CN">
                <a:sym typeface="+mn-ea"/>
              </a:rPr>
              <a:t>默认密码中的</a:t>
            </a:r>
            <a:r>
              <a:rPr lang="en-US" altLang="zh-CN">
                <a:sym typeface="+mn-ea"/>
              </a:rPr>
              <a:t>“@”</a:t>
            </a:r>
            <a:r>
              <a:rPr lang="zh-CN" altLang="en-US">
                <a:sym typeface="+mn-ea"/>
              </a:rPr>
              <a:t>为英文下输入，如第一次登录默认密码登录失败请留意是否切换输入法）</a:t>
            </a:r>
            <a:endParaRPr lang="zh-CN" altLang="en-US">
              <a:sym typeface="+mn-ea"/>
            </a:endParaRPr>
          </a:p>
          <a:p>
            <a:pPr indent="0">
              <a:buFont typeface="Arial" panose="020B0604020202020204" pitchFamily="34" charset="0"/>
              <a:buNone/>
            </a:pPr>
            <a:endParaRPr lang="zh-CN" altLang="en-US">
              <a:sym typeface="+mn-ea"/>
            </a:endParaRPr>
          </a:p>
        </p:txBody>
      </p:sp>
      <p:pic>
        <p:nvPicPr>
          <p:cNvPr id="7" name="图片 6"/>
          <p:cNvPicPr>
            <a:picLocks noChangeAspect="1"/>
          </p:cNvPicPr>
          <p:nvPr/>
        </p:nvPicPr>
        <p:blipFill>
          <a:blip r:embed="rId3"/>
          <a:stretch>
            <a:fillRect/>
          </a:stretch>
        </p:blipFill>
        <p:spPr>
          <a:xfrm>
            <a:off x="3769360" y="0"/>
            <a:ext cx="3177540" cy="6877685"/>
          </a:xfrm>
          <a:prstGeom prst="rect">
            <a:avLst/>
          </a:prstGeom>
        </p:spPr>
      </p:pic>
      <p:pic>
        <p:nvPicPr>
          <p:cNvPr id="10" name="图片 9"/>
          <p:cNvPicPr>
            <a:picLocks noChangeAspect="1"/>
          </p:cNvPicPr>
          <p:nvPr/>
        </p:nvPicPr>
        <p:blipFill>
          <a:blip r:embed="rId4"/>
          <a:stretch>
            <a:fillRect/>
          </a:stretch>
        </p:blipFill>
        <p:spPr>
          <a:xfrm>
            <a:off x="6946900" y="0"/>
            <a:ext cx="3185160" cy="6896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95" y="244475"/>
            <a:ext cx="7603490" cy="521970"/>
            <a:chOff x="-17" y="385"/>
            <a:chExt cx="11974" cy="822"/>
          </a:xfrm>
        </p:grpSpPr>
        <p:sp>
          <p:nvSpPr>
            <p:cNvPr id="13" name="Rectangle 17"/>
            <p:cNvSpPr/>
            <p:nvPr/>
          </p:nvSpPr>
          <p:spPr bwMode="auto">
            <a:xfrm>
              <a:off x="-17" y="512"/>
              <a:ext cx="983" cy="581"/>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sp>
          <p:nvSpPr>
            <p:cNvPr id="9" name="TextBox 3"/>
            <p:cNvSpPr txBox="1"/>
            <p:nvPr/>
          </p:nvSpPr>
          <p:spPr>
            <a:xfrm>
              <a:off x="920" y="385"/>
              <a:ext cx="11037" cy="822"/>
            </a:xfrm>
            <a:prstGeom prst="rect">
              <a:avLst/>
            </a:prstGeom>
            <a:noFill/>
          </p:spPr>
          <p:txBody>
            <a:bodyPr wrap="square" rtlCol="0">
              <a:spAutoFit/>
            </a:bodyPr>
            <a:lstStyle/>
            <a:p>
              <a:pPr defTabSz="1218565">
                <a:defRPr/>
              </a:pPr>
              <a:r>
                <a:rPr lang="en-US" altLang="zh-CN" sz="2800" kern="0" dirty="0">
                  <a:solidFill>
                    <a:srgbClr val="0547A7"/>
                  </a:solidFill>
                  <a:latin typeface="微软雅黑" panose="020B0503020204020204" charset="-122"/>
                  <a:ea typeface="微软雅黑" panose="020B0503020204020204" charset="-122"/>
                  <a:sym typeface="+mn-ea"/>
                </a:rPr>
                <a:t>app</a:t>
              </a:r>
              <a:r>
                <a:rPr lang="zh-CN" altLang="en-US" sz="2800" kern="0" dirty="0">
                  <a:solidFill>
                    <a:srgbClr val="0547A7"/>
                  </a:solidFill>
                  <a:latin typeface="微软雅黑" panose="020B0503020204020204" charset="-122"/>
                  <a:ea typeface="微软雅黑" panose="020B0503020204020204" charset="-122"/>
                  <a:sym typeface="+mn-ea"/>
                </a:rPr>
                <a:t>端使用说明</a:t>
              </a:r>
              <a:endParaRPr lang="zh-CN" altLang="en-US" sz="2800" kern="0" dirty="0">
                <a:solidFill>
                  <a:srgbClr val="0547A7"/>
                </a:solidFill>
                <a:latin typeface="微软雅黑" panose="020B0503020204020204" charset="-122"/>
                <a:ea typeface="微软雅黑" panose="020B0503020204020204" charset="-122"/>
                <a:sym typeface="+mn-ea"/>
              </a:endParaRPr>
            </a:p>
          </p:txBody>
        </p:sp>
      </p:grpSp>
      <p:cxnSp>
        <p:nvCxnSpPr>
          <p:cNvPr id="49" name="直接连接符 48"/>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1"/>
            </p:custDataLst>
          </p:nvPr>
        </p:nvSpPr>
        <p:spPr>
          <a:xfrm>
            <a:off x="584200" y="1028065"/>
            <a:ext cx="8039735" cy="445770"/>
          </a:xfrm>
          <a:prstGeom prst="rect">
            <a:avLst/>
          </a:prstGeom>
          <a:noFill/>
        </p:spPr>
        <p:txBody>
          <a:bodyPr wrap="square" lIns="63500" tIns="25400" rIns="63500" bIns="25400" rtlCol="0" anchor="b" anchorCtr="0">
            <a:noAutofit/>
          </a:bodyPr>
          <a:p>
            <a:pPr marL="0" lvl="0" algn="l" defTabSz="914400" fontAlgn="auto">
              <a:lnSpc>
                <a:spcPct val="100000"/>
              </a:lnSpc>
              <a:spcBef>
                <a:spcPts val="0"/>
              </a:spcBef>
              <a:spcAft>
                <a:spcPts val="0"/>
              </a:spcAft>
              <a:buClrTx/>
              <a:buSzTx/>
              <a:buFontTx/>
              <a:buNone/>
            </a:pPr>
            <a:r>
              <a:rPr lang="zh-CN" altLang="en-US" sz="2400" b="1" spc="260" dirty="0">
                <a:solidFill>
                  <a:schemeClr val="accent1"/>
                </a:solidFill>
                <a:latin typeface="微软雅黑" panose="020B0503020204020204" charset="-122"/>
                <a:ea typeface="微软雅黑" panose="020B0503020204020204" charset="-122"/>
                <a:sym typeface="+mn-ea"/>
              </a:rPr>
              <a:t>使用</a:t>
            </a:r>
            <a:endParaRPr lang="zh-CN" altLang="en-US" sz="2400" b="1" spc="260"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nvSpPr>
        <p:spPr>
          <a:xfrm>
            <a:off x="10265410" y="6013450"/>
            <a:ext cx="1372870" cy="368300"/>
          </a:xfrm>
          <a:prstGeom prst="rect">
            <a:avLst/>
          </a:prstGeom>
          <a:noFill/>
        </p:spPr>
        <p:txBody>
          <a:bodyPr wrap="square" rtlCol="0">
            <a:spAutoFit/>
          </a:bodyPr>
          <a:p>
            <a:r>
              <a:rPr lang="zh-CN" altLang="en-US">
                <a:hlinkClick r:id="rId2" action="ppaction://hlinksldjump"/>
              </a:rPr>
              <a:t>返回总目录</a:t>
            </a:r>
            <a:endParaRPr lang="zh-CN" altLang="en-US"/>
          </a:p>
        </p:txBody>
      </p:sp>
      <p:sp>
        <p:nvSpPr>
          <p:cNvPr id="4" name="文本框 3"/>
          <p:cNvSpPr txBox="1"/>
          <p:nvPr/>
        </p:nvSpPr>
        <p:spPr>
          <a:xfrm>
            <a:off x="567055" y="2783840"/>
            <a:ext cx="3086735" cy="645160"/>
          </a:xfrm>
          <a:prstGeom prst="rect">
            <a:avLst/>
          </a:prstGeom>
          <a:noFill/>
        </p:spPr>
        <p:txBody>
          <a:bodyPr wrap="square" rtlCol="0">
            <a:spAutoFit/>
          </a:bodyPr>
          <a:p>
            <a:pPr indent="0">
              <a:buFont typeface="Arial" panose="020B0604020202020204" pitchFamily="34" charset="0"/>
              <a:buNone/>
            </a:pPr>
            <a:r>
              <a:rPr lang="zh-CN" altLang="en-US">
                <a:sym typeface="+mn-ea"/>
              </a:rPr>
              <a:t>登录账号后即可开始使用，</a:t>
            </a:r>
            <a:r>
              <a:rPr lang="en-US" altLang="zh-CN">
                <a:sym typeface="+mn-ea"/>
              </a:rPr>
              <a:t>app</a:t>
            </a:r>
            <a:r>
              <a:rPr lang="zh-CN" altLang="en-US">
                <a:sym typeface="+mn-ea"/>
              </a:rPr>
              <a:t>端功能与</a:t>
            </a:r>
            <a:r>
              <a:rPr lang="en-US" altLang="zh-CN">
                <a:sym typeface="+mn-ea"/>
              </a:rPr>
              <a:t>web</a:t>
            </a:r>
            <a:r>
              <a:rPr lang="zh-CN" altLang="en-US">
                <a:sym typeface="+mn-ea"/>
              </a:rPr>
              <a:t>端一致。</a:t>
            </a:r>
            <a:endParaRPr lang="zh-CN" altLang="en-US">
              <a:sym typeface="+mn-ea"/>
            </a:endParaRPr>
          </a:p>
        </p:txBody>
      </p:sp>
      <p:pic>
        <p:nvPicPr>
          <p:cNvPr id="2" name="图片 1"/>
          <p:cNvPicPr>
            <a:picLocks noChangeAspect="1"/>
          </p:cNvPicPr>
          <p:nvPr/>
        </p:nvPicPr>
        <p:blipFill>
          <a:blip r:embed="rId3"/>
          <a:stretch>
            <a:fillRect/>
          </a:stretch>
        </p:blipFill>
        <p:spPr>
          <a:xfrm>
            <a:off x="4623435" y="0"/>
            <a:ext cx="3175000" cy="6873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p:nvPr>
            <p:custDataLst>
              <p:tags r:id="rId1"/>
            </p:custDataLst>
          </p:nvPr>
        </p:nvGraphicFramePr>
        <p:xfrm>
          <a:off x="799465" y="1224915"/>
          <a:ext cx="8741410" cy="4956810"/>
        </p:xfrm>
        <a:graphic>
          <a:graphicData uri="http://schemas.openxmlformats.org/drawingml/2006/table">
            <a:tbl>
              <a:tblPr firstRow="1" bandRow="1">
                <a:tableStyleId>{5C22544A-7EE6-4342-B048-85BDC9FD1C3A}</a:tableStyleId>
              </a:tblPr>
              <a:tblGrid>
                <a:gridCol w="1726565"/>
                <a:gridCol w="1736090"/>
                <a:gridCol w="1725930"/>
                <a:gridCol w="1718310"/>
                <a:gridCol w="1834515"/>
              </a:tblGrid>
              <a:tr h="464820">
                <a:tc>
                  <a:txBody>
                    <a:bodyPr/>
                    <a:lstStyle/>
                    <a:p>
                      <a:pPr algn="ctr">
                        <a:buNone/>
                      </a:pPr>
                      <a:r>
                        <a:rPr lang="zh-CN" altLang="en-US">
                          <a:solidFill>
                            <a:srgbClr val="FFFFFF"/>
                          </a:solidFill>
                        </a:rPr>
                        <a:t>思想品德</a:t>
                      </a:r>
                      <a:endParaRPr lang="zh-CN" altLang="en-US">
                        <a:solidFill>
                          <a:srgbClr val="FFFFFF"/>
                        </a:solidFill>
                      </a:endParaRPr>
                    </a:p>
                  </a:txBody>
                  <a:tcPr>
                    <a:lnL w="19050" cap="rnd">
                      <a:solidFill>
                        <a:srgbClr val="848587"/>
                      </a:solidFill>
                      <a:prstDash val="solid"/>
                    </a:lnL>
                    <a:lnR w="3175">
                      <a:solidFill>
                        <a:srgbClr val="FFFFFF"/>
                      </a:solidFill>
                      <a:prstDash val="dot"/>
                    </a:lnR>
                    <a:lnT w="19050" cap="rnd">
                      <a:solidFill>
                        <a:srgbClr val="848587"/>
                      </a:solidFill>
                      <a:prstDash val="solid"/>
                    </a:lnT>
                    <a:lnB w="19050">
                      <a:solidFill>
                        <a:srgbClr val="848587"/>
                      </a:solidFill>
                      <a:prstDash val="solid"/>
                    </a:lnB>
                    <a:solidFill>
                      <a:schemeClr val="tx2">
                        <a:lumMod val="75000"/>
                        <a:lumOff val="25000"/>
                      </a:schemeClr>
                    </a:solidFill>
                  </a:tcPr>
                </a:tc>
                <a:tc>
                  <a:txBody>
                    <a:bodyPr/>
                    <a:lstStyle/>
                    <a:p>
                      <a:pPr algn="ctr">
                        <a:buNone/>
                      </a:pPr>
                      <a:r>
                        <a:rPr lang="zh-CN" altLang="en-US">
                          <a:solidFill>
                            <a:srgbClr val="FFFFFF"/>
                          </a:solidFill>
                        </a:rPr>
                        <a:t>学业成就</a:t>
                      </a:r>
                      <a:endParaRPr lang="zh-CN" altLang="en-US">
                        <a:solidFill>
                          <a:srgbClr val="FFFFFF"/>
                        </a:solidFill>
                      </a:endParaRPr>
                    </a:p>
                  </a:txBody>
                  <a:tcPr>
                    <a:lnL w="3175">
                      <a:solidFill>
                        <a:srgbClr val="FFFFFF"/>
                      </a:solidFill>
                      <a:prstDash val="dot"/>
                    </a:lnL>
                    <a:lnR w="3175">
                      <a:solidFill>
                        <a:srgbClr val="FFFFFF"/>
                      </a:solidFill>
                      <a:prstDash val="dot"/>
                    </a:lnR>
                    <a:lnT w="19050" cap="rnd">
                      <a:solidFill>
                        <a:srgbClr val="848587"/>
                      </a:solidFill>
                      <a:prstDash val="solid"/>
                    </a:lnT>
                    <a:lnB w="19050">
                      <a:solidFill>
                        <a:srgbClr val="848587"/>
                      </a:solidFill>
                      <a:prstDash val="solid"/>
                    </a:lnB>
                    <a:solidFill>
                      <a:schemeClr val="tx2">
                        <a:lumMod val="75000"/>
                        <a:lumOff val="25000"/>
                      </a:schemeClr>
                    </a:solidFill>
                  </a:tcPr>
                </a:tc>
                <a:tc>
                  <a:txBody>
                    <a:bodyPr/>
                    <a:lstStyle/>
                    <a:p>
                      <a:pPr algn="ctr">
                        <a:buNone/>
                      </a:pPr>
                      <a:r>
                        <a:rPr lang="zh-CN" altLang="en-US">
                          <a:solidFill>
                            <a:srgbClr val="FFFFFF"/>
                          </a:solidFill>
                        </a:rPr>
                        <a:t>身心健康</a:t>
                      </a:r>
                      <a:endParaRPr lang="zh-CN" altLang="en-US">
                        <a:solidFill>
                          <a:srgbClr val="FFFFFF"/>
                        </a:solidFill>
                      </a:endParaRPr>
                    </a:p>
                  </a:txBody>
                  <a:tcPr>
                    <a:lnL w="3175">
                      <a:solidFill>
                        <a:srgbClr val="FFFFFF"/>
                      </a:solidFill>
                      <a:prstDash val="dot"/>
                    </a:lnL>
                    <a:lnR w="3175">
                      <a:solidFill>
                        <a:srgbClr val="FFFFFF"/>
                      </a:solidFill>
                      <a:prstDash val="dot"/>
                    </a:lnR>
                    <a:lnT w="19050" cap="rnd">
                      <a:solidFill>
                        <a:srgbClr val="848587"/>
                      </a:solidFill>
                      <a:prstDash val="solid"/>
                    </a:lnT>
                    <a:lnB w="19050">
                      <a:solidFill>
                        <a:srgbClr val="848587"/>
                      </a:solidFill>
                      <a:prstDash val="solid"/>
                    </a:lnB>
                    <a:solidFill>
                      <a:schemeClr val="tx2">
                        <a:lumMod val="75000"/>
                        <a:lumOff val="25000"/>
                      </a:schemeClr>
                    </a:solidFill>
                  </a:tcPr>
                </a:tc>
                <a:tc>
                  <a:txBody>
                    <a:bodyPr/>
                    <a:lstStyle/>
                    <a:p>
                      <a:pPr algn="ctr">
                        <a:buNone/>
                      </a:pPr>
                      <a:r>
                        <a:rPr lang="zh-CN" altLang="en-US">
                          <a:solidFill>
                            <a:srgbClr val="FFFFFF"/>
                          </a:solidFill>
                        </a:rPr>
                        <a:t>艺术素养</a:t>
                      </a:r>
                      <a:endParaRPr lang="zh-CN" altLang="en-US">
                        <a:solidFill>
                          <a:srgbClr val="FFFFFF"/>
                        </a:solidFill>
                      </a:endParaRPr>
                    </a:p>
                  </a:txBody>
                  <a:tcPr>
                    <a:lnL w="3175">
                      <a:solidFill>
                        <a:srgbClr val="FFFFFF"/>
                      </a:solidFill>
                      <a:prstDash val="dot"/>
                    </a:lnL>
                    <a:lnR w="3175">
                      <a:solidFill>
                        <a:srgbClr val="FFFFFF"/>
                      </a:solidFill>
                      <a:prstDash val="dot"/>
                    </a:lnR>
                    <a:lnT w="19050" cap="rnd">
                      <a:solidFill>
                        <a:srgbClr val="848587"/>
                      </a:solidFill>
                      <a:prstDash val="solid"/>
                    </a:lnT>
                    <a:lnB w="19050">
                      <a:solidFill>
                        <a:srgbClr val="848587"/>
                      </a:solidFill>
                      <a:prstDash val="solid"/>
                    </a:lnB>
                    <a:solidFill>
                      <a:schemeClr val="tx2">
                        <a:lumMod val="75000"/>
                        <a:lumOff val="25000"/>
                      </a:schemeClr>
                    </a:solidFill>
                  </a:tcPr>
                </a:tc>
                <a:tc>
                  <a:txBody>
                    <a:bodyPr/>
                    <a:lstStyle/>
                    <a:p>
                      <a:pPr algn="ctr">
                        <a:buNone/>
                      </a:pPr>
                      <a:r>
                        <a:rPr lang="zh-CN" altLang="en-US">
                          <a:solidFill>
                            <a:srgbClr val="FFFFFF"/>
                          </a:solidFill>
                        </a:rPr>
                        <a:t>劳动与社会实践</a:t>
                      </a:r>
                      <a:endParaRPr lang="zh-CN" altLang="en-US">
                        <a:solidFill>
                          <a:srgbClr val="FFFFFF"/>
                        </a:solidFill>
                      </a:endParaRPr>
                    </a:p>
                  </a:txBody>
                  <a:tcPr>
                    <a:lnL w="3175">
                      <a:solidFill>
                        <a:srgbClr val="FFFFFF"/>
                      </a:solidFill>
                      <a:prstDash val="dot"/>
                    </a:lnL>
                    <a:lnR w="19050" cap="rnd">
                      <a:solidFill>
                        <a:srgbClr val="848587"/>
                      </a:solidFill>
                      <a:prstDash val="solid"/>
                    </a:lnR>
                    <a:lnT w="19050" cap="rnd">
                      <a:solidFill>
                        <a:srgbClr val="848587"/>
                      </a:solidFill>
                      <a:prstDash val="solid"/>
                    </a:lnT>
                    <a:lnB w="19050">
                      <a:solidFill>
                        <a:srgbClr val="848587"/>
                      </a:solidFill>
                      <a:prstDash val="solid"/>
                    </a:lnB>
                    <a:solidFill>
                      <a:schemeClr val="tx2">
                        <a:lumMod val="75000"/>
                        <a:lumOff val="25000"/>
                      </a:schemeClr>
                    </a:solidFill>
                  </a:tcPr>
                </a:tc>
              </a:tr>
              <a:tr h="394335">
                <a:tc>
                  <a:txBody>
                    <a:bodyPr/>
                    <a:lstStyle/>
                    <a:p>
                      <a:pPr indent="0" algn="ctr">
                        <a:buNone/>
                      </a:pPr>
                      <a:r>
                        <a:rPr lang="zh-CN" sz="1200" b="1">
                          <a:solidFill>
                            <a:schemeClr val="tx1"/>
                          </a:solidFill>
                          <a:latin typeface="微软雅黑" panose="020B0503020204020204" charset="-122"/>
                          <a:ea typeface="微软雅黑" panose="020B0503020204020204" charset="-122"/>
                        </a:rPr>
                        <a:t>先进个人荣誉</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19050" cap="rnd">
                      <a:solidFill>
                        <a:srgbClr val="848587"/>
                      </a:solidFill>
                      <a:prstDash val="solid"/>
                    </a:lnL>
                    <a:lnR w="3175">
                      <a:solidFill>
                        <a:srgbClr val="848587"/>
                      </a:solidFill>
                      <a:prstDash val="dot"/>
                    </a:lnR>
                    <a:lnT w="19050">
                      <a:solidFill>
                        <a:srgbClr val="848587"/>
                      </a:solidFill>
                      <a:prstDash val="solid"/>
                    </a:lnT>
                    <a:lnB w="3175">
                      <a:solidFill>
                        <a:srgbClr val="848587"/>
                      </a:solidFill>
                      <a:prstDash val="dot"/>
                    </a:lnB>
                    <a:solidFill>
                      <a:srgbClr val="92D05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sym typeface="+mn-ea"/>
                        </a:rPr>
                        <a:t>作业表现</a:t>
                      </a:r>
                      <a:endParaRPr lang="zh-CN" sz="1200" b="1">
                        <a:solidFill>
                          <a:schemeClr val="tx1"/>
                        </a:solidFill>
                        <a:latin typeface="微软雅黑" panose="020B0503020204020204" charset="-122"/>
                        <a:ea typeface="微软雅黑" panose="020B0503020204020204" charset="-122"/>
                        <a:sym typeface="+mn-ea"/>
                      </a:endParaRPr>
                    </a:p>
                  </a:txBody>
                  <a:tcPr marL="12700" marR="12700" marT="12700" anchor="ctr">
                    <a:lnL w="3175">
                      <a:solidFill>
                        <a:srgbClr val="848587"/>
                      </a:solidFill>
                      <a:prstDash val="dot"/>
                    </a:lnL>
                    <a:lnR w="3175">
                      <a:solidFill>
                        <a:srgbClr val="848587"/>
                      </a:solidFill>
                      <a:prstDash val="dot"/>
                    </a:lnR>
                    <a:lnT w="19050">
                      <a:solidFill>
                        <a:srgbClr val="848587"/>
                      </a:solidFill>
                      <a:prstDash val="solid"/>
                    </a:lnT>
                    <a:lnB w="3175">
                      <a:solidFill>
                        <a:srgbClr val="848587"/>
                      </a:solidFill>
                      <a:prstDash val="dot"/>
                    </a:lnB>
                    <a:solidFill>
                      <a:srgbClr val="05D4FF"/>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体育奖励</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19050">
                      <a:solidFill>
                        <a:srgbClr val="848587"/>
                      </a:solidFill>
                      <a:prstDash val="solid"/>
                    </a:lnT>
                    <a:lnB w="3175">
                      <a:solidFill>
                        <a:srgbClr val="848587"/>
                      </a:solidFill>
                      <a:prstDash val="dot"/>
                    </a:lnB>
                    <a:solidFill>
                      <a:srgbClr val="92D05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才艺奖励</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19050">
                      <a:solidFill>
                        <a:srgbClr val="848587"/>
                      </a:solidFill>
                      <a:prstDash val="solid"/>
                    </a:lnT>
                    <a:lnB w="3175">
                      <a:solidFill>
                        <a:srgbClr val="848587"/>
                      </a:solidFill>
                      <a:prstDash val="dot"/>
                    </a:lnB>
                    <a:solidFill>
                      <a:srgbClr val="92D05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活动实践奖励</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19050">
                      <a:solidFill>
                        <a:srgbClr val="848587"/>
                      </a:solidFill>
                      <a:prstDash val="solid"/>
                    </a:lnT>
                    <a:lnB w="3175">
                      <a:solidFill>
                        <a:srgbClr val="848587"/>
                      </a:solidFill>
                      <a:prstDash val="dot"/>
                    </a:lnB>
                    <a:solidFill>
                      <a:srgbClr val="92D050"/>
                    </a:solidFill>
                  </a:tcPr>
                </a:tc>
              </a:tr>
              <a:tr h="394335">
                <a:tc>
                  <a:txBody>
                    <a:bodyPr/>
                    <a:lstStyle/>
                    <a:p>
                      <a:pPr indent="0" algn="ctr">
                        <a:buNone/>
                      </a:pPr>
                      <a:r>
                        <a:rPr lang="zh-CN" sz="1200" b="1">
                          <a:solidFill>
                            <a:schemeClr val="tx1"/>
                          </a:solidFill>
                          <a:latin typeface="微软雅黑" panose="020B0503020204020204" charset="-122"/>
                          <a:ea typeface="微软雅黑" panose="020B0503020204020204" charset="-122"/>
                        </a:rPr>
                        <a:t>处分</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92D05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课堂表现</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05D4FF"/>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身体机能</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艺术成果展示</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劳动与社会实践</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FC000"/>
                    </a:solidFill>
                  </a:tcPr>
                </a:tc>
              </a:tr>
              <a:tr h="395605">
                <a:tc>
                  <a:txBody>
                    <a:bodyPr/>
                    <a:lstStyle/>
                    <a:p>
                      <a:pPr indent="0" algn="ctr">
                        <a:buNone/>
                      </a:pPr>
                      <a:r>
                        <a:rPr lang="zh-CN" sz="1200" b="1">
                          <a:solidFill>
                            <a:schemeClr val="tx1"/>
                          </a:solidFill>
                          <a:latin typeface="微软雅黑" panose="020B0503020204020204" charset="-122"/>
                          <a:ea typeface="微软雅黑" panose="020B0503020204020204" charset="-122"/>
                        </a:rPr>
                        <a:t>值日</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92D05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课堂考勤</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05D4FF"/>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运动技能</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艺术素养及专长培养</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社会考察与调研</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FC000"/>
                    </a:solidFill>
                  </a:tcPr>
                </a:tc>
              </a:tr>
              <a:tr h="394970">
                <a:tc>
                  <a:txBody>
                    <a:bodyPr/>
                    <a:lstStyle/>
                    <a:p>
                      <a:pPr indent="0" algn="ctr">
                        <a:buNone/>
                      </a:pPr>
                      <a:r>
                        <a:rPr lang="zh-CN" altLang="en-US" sz="1200" b="1">
                          <a:solidFill>
                            <a:schemeClr val="tx1"/>
                          </a:solidFill>
                          <a:latin typeface="微软雅黑" panose="020B0503020204020204" charset="-122"/>
                          <a:ea typeface="微软雅黑" panose="020B0503020204020204" charset="-122"/>
                        </a:rPr>
                        <a:t>文明礼仪</a:t>
                      </a:r>
                      <a:endParaRPr lang="zh-CN" altLang="en-US" sz="1200" b="1">
                        <a:solidFill>
                          <a:schemeClr val="tx1"/>
                        </a:solidFill>
                        <a:latin typeface="微软雅黑" panose="020B0503020204020204" charset="-122"/>
                        <a:ea typeface="微软雅黑" panose="020B0503020204020204" charset="-122"/>
                      </a:endParaRPr>
                    </a:p>
                  </a:txBody>
                  <a:tcPr marL="12700" marR="12700" marT="1270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92D05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学业奖励与创新成果</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92D05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体质健康与体育锻炼</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altLang="en-US" sz="1200" b="1">
                          <a:solidFill>
                            <a:schemeClr val="tx1"/>
                          </a:solidFill>
                          <a:latin typeface="微软雅黑" panose="020B0503020204020204" charset="-122"/>
                          <a:ea typeface="微软雅黑" panose="020B0503020204020204" charset="-122"/>
                        </a:rPr>
                        <a:t>艺术类实践活动</a:t>
                      </a:r>
                      <a:endParaRPr lang="zh-CN" altLang="en-US"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职业体验</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FC000"/>
                    </a:solidFill>
                  </a:tcPr>
                </a:tc>
              </a:tr>
              <a:tr h="396240">
                <a:tc>
                  <a:txBody>
                    <a:bodyPr/>
                    <a:lstStyle/>
                    <a:p>
                      <a:pPr indent="0" algn="ctr">
                        <a:buNone/>
                      </a:pPr>
                      <a:r>
                        <a:rPr lang="zh-CN" sz="1200" b="1">
                          <a:solidFill>
                            <a:schemeClr val="tx1"/>
                          </a:solidFill>
                          <a:latin typeface="微软雅黑" panose="020B0503020204020204" charset="-122"/>
                          <a:ea typeface="微软雅黑" panose="020B0503020204020204" charset="-122"/>
                        </a:rPr>
                        <a:t>集会表现</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92D050"/>
                    </a:solidFill>
                  </a:tcPr>
                </a:tc>
                <a:tc>
                  <a:txBody>
                    <a:bodyPr/>
                    <a:lstStyle/>
                    <a:p>
                      <a:pPr indent="0" algn="ctr">
                        <a:buNone/>
                      </a:pPr>
                      <a:r>
                        <a:rPr lang="zh-CN" altLang="en-US" sz="1200" b="1">
                          <a:solidFill>
                            <a:schemeClr val="tx1"/>
                          </a:solidFill>
                          <a:latin typeface="微软雅黑" panose="020B0503020204020204" charset="-122"/>
                          <a:ea typeface="微软雅黑" panose="020B0503020204020204" charset="-122"/>
                        </a:rPr>
                        <a:t>创新成果</a:t>
                      </a:r>
                      <a:endParaRPr lang="zh-CN" altLang="en-US"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altLang="en-US" sz="1200" b="1">
                          <a:solidFill>
                            <a:schemeClr val="tx1"/>
                          </a:solidFill>
                          <a:latin typeface="微软雅黑" panose="020B0503020204020204" charset="-122"/>
                          <a:ea typeface="微软雅黑" panose="020B0503020204020204" charset="-122"/>
                        </a:rPr>
                        <a:t>体育类实践活动</a:t>
                      </a:r>
                      <a:endParaRPr lang="zh-CN" altLang="en-US"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sym typeface="+mn-ea"/>
                        </a:rPr>
                        <a:t>其它</a:t>
                      </a:r>
                      <a:endParaRPr lang="zh-CN" sz="1200" b="1">
                        <a:solidFill>
                          <a:schemeClr val="tx1"/>
                        </a:solidFill>
                        <a:latin typeface="微软雅黑" panose="020B0503020204020204" charset="-122"/>
                        <a:ea typeface="微软雅黑" panose="020B0503020204020204" charset="-122"/>
                        <a:sym typeface="+mn-ea"/>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军训</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FC000"/>
                    </a:solidFill>
                  </a:tcPr>
                </a:tc>
              </a:tr>
              <a:tr h="502920">
                <a:tc>
                  <a:txBody>
                    <a:bodyPr/>
                    <a:lstStyle/>
                    <a:p>
                      <a:pPr indent="0" algn="ctr">
                        <a:buNone/>
                      </a:pPr>
                      <a:r>
                        <a:rPr lang="zh-CN" sz="1200" b="1">
                          <a:solidFill>
                            <a:schemeClr val="tx1"/>
                          </a:solidFill>
                          <a:latin typeface="微软雅黑" panose="020B0503020204020204" charset="-122"/>
                          <a:ea typeface="微软雅黑" panose="020B0503020204020204" charset="-122"/>
                        </a:rPr>
                        <a:t>社会公益及志愿服务</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sym typeface="+mn-ea"/>
                        </a:rPr>
                        <a:t>学术志趣及偏好发展</a:t>
                      </a:r>
                      <a:endParaRPr lang="zh-CN" sz="1200" b="1">
                        <a:solidFill>
                          <a:schemeClr val="tx1"/>
                        </a:solidFill>
                        <a:latin typeface="微软雅黑" panose="020B0503020204020204" charset="-122"/>
                        <a:ea typeface="微软雅黑" panose="020B0503020204020204" charset="-122"/>
                        <a:sym typeface="+mn-ea"/>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sym typeface="+mn-ea"/>
                        </a:rPr>
                        <a:t>应对困难与挫折表现</a:t>
                      </a:r>
                      <a:endParaRPr lang="zh-CN" sz="1200" b="1">
                        <a:solidFill>
                          <a:schemeClr val="tx1"/>
                        </a:solidFill>
                        <a:latin typeface="微软雅黑" panose="020B0503020204020204" charset="-122"/>
                        <a:ea typeface="微软雅黑" panose="020B0503020204020204" charset="-122"/>
                        <a:sym typeface="+mn-ea"/>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a:buNone/>
                      </a:pPr>
                      <a:endParaRPr lang="zh-CN" altLang="en-US" sz="2000" b="1">
                        <a:solidFill>
                          <a:schemeClr val="tx1"/>
                        </a:solidFill>
                        <a:latin typeface="微软雅黑" panose="020B0503020204020204" charset="-122"/>
                        <a:ea typeface="微软雅黑" panose="020B0503020204020204" charset="-122"/>
                      </a:endParaRPr>
                    </a:p>
                  </a:txBody>
                  <a:tcPr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其它</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FC000"/>
                    </a:solidFill>
                  </a:tcPr>
                </a:tc>
              </a:tr>
              <a:tr h="503555">
                <a:tc>
                  <a:txBody>
                    <a:bodyPr/>
                    <a:lstStyle/>
                    <a:p>
                      <a:pPr indent="0" algn="ctr">
                        <a:buNone/>
                      </a:pPr>
                      <a:r>
                        <a:rPr lang="zh-CN" sz="1200" b="1">
                          <a:solidFill>
                            <a:schemeClr val="tx1"/>
                          </a:solidFill>
                          <a:latin typeface="微软雅黑" panose="020B0503020204020204" charset="-122"/>
                          <a:ea typeface="微软雅黑" panose="020B0503020204020204" charset="-122"/>
                        </a:rPr>
                        <a:t>党团活动</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altLang="en-US" sz="1200" b="1">
                          <a:solidFill>
                            <a:schemeClr val="tx1"/>
                          </a:solidFill>
                          <a:latin typeface="微软雅黑" panose="020B0503020204020204" charset="-122"/>
                          <a:ea typeface="微软雅黑" panose="020B0503020204020204" charset="-122"/>
                        </a:rPr>
                        <a:t>研究性学习</a:t>
                      </a:r>
                      <a:endParaRPr lang="zh-CN" altLang="en-US"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en-US" altLang="en-US" sz="1200" b="1">
                          <a:solidFill>
                            <a:schemeClr val="tx1"/>
                          </a:solidFill>
                          <a:latin typeface="微软雅黑" panose="020B0503020204020204" charset="-122"/>
                          <a:ea typeface="微软雅黑" panose="020B0503020204020204" charset="-122"/>
                        </a:rPr>
                        <a:t>其它</a:t>
                      </a:r>
                      <a:endParaRPr lang="en-US" altLang="en-US"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a:buNone/>
                      </a:pPr>
                      <a:endParaRPr lang="zh-CN" altLang="en-US" sz="2000" b="1">
                        <a:solidFill>
                          <a:schemeClr val="tx1"/>
                        </a:solidFill>
                        <a:latin typeface="微软雅黑" panose="020B0503020204020204" charset="-122"/>
                        <a:ea typeface="微软雅黑" panose="020B0503020204020204" charset="-122"/>
                      </a:endParaRPr>
                    </a:p>
                  </a:txBody>
                  <a:tcPr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indent="0" algn="ctr">
                        <a:buNone/>
                      </a:pP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noFill/>
                  </a:tcPr>
                </a:tc>
              </a:tr>
              <a:tr h="502920">
                <a:tc>
                  <a:txBody>
                    <a:bodyPr/>
                    <a:lstStyle/>
                    <a:p>
                      <a:pPr algn="ctr">
                        <a:buNone/>
                      </a:pPr>
                      <a:r>
                        <a:rPr lang="zh-CN" sz="1200" b="1">
                          <a:solidFill>
                            <a:schemeClr val="tx1"/>
                          </a:solidFill>
                          <a:latin typeface="微软雅黑" panose="020B0503020204020204" charset="-122"/>
                          <a:ea typeface="微软雅黑" panose="020B0503020204020204" charset="-122"/>
                        </a:rPr>
                        <a:t>感动感悟与交流沟通</a:t>
                      </a:r>
                      <a:endParaRPr lang="zh-CN" sz="1200" b="1">
                        <a:solidFill>
                          <a:schemeClr val="tx1"/>
                        </a:solidFill>
                        <a:latin typeface="微软雅黑" panose="020B0503020204020204" charset="-122"/>
                        <a:ea typeface="微软雅黑" panose="020B0503020204020204" charset="-122"/>
                      </a:endParaRPr>
                    </a:p>
                  </a:txBody>
                  <a:tcPr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阶段小结与个人反思</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endParaRPr lang="en-US" altLang="en-US"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a:buNone/>
                      </a:pPr>
                      <a:endParaRPr lang="zh-CN" altLang="en-US" sz="2000" b="1">
                        <a:solidFill>
                          <a:schemeClr val="tx1"/>
                        </a:solidFill>
                        <a:latin typeface="微软雅黑" panose="020B0503020204020204" charset="-122"/>
                        <a:ea typeface="微软雅黑" panose="020B0503020204020204" charset="-122"/>
                      </a:endParaRPr>
                    </a:p>
                  </a:txBody>
                  <a:tcPr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indent="0" algn="ctr">
                        <a:buNone/>
                      </a:pP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noFill/>
                  </a:tcPr>
                </a:tc>
              </a:tr>
              <a:tr h="504190">
                <a:tc>
                  <a:txBody>
                    <a:bodyPr/>
                    <a:lstStyle/>
                    <a:p>
                      <a:pPr algn="ctr">
                        <a:buNone/>
                      </a:pPr>
                      <a:r>
                        <a:rPr lang="zh-CN" sz="1200" b="1">
                          <a:solidFill>
                            <a:schemeClr val="tx1"/>
                          </a:solidFill>
                          <a:latin typeface="微软雅黑" panose="020B0503020204020204" charset="-122"/>
                          <a:ea typeface="微软雅黑" panose="020B0503020204020204" charset="-122"/>
                        </a:rPr>
                        <a:t>其它</a:t>
                      </a:r>
                      <a:endParaRPr lang="zh-CN" sz="1200" b="1">
                        <a:solidFill>
                          <a:schemeClr val="tx1"/>
                        </a:solidFill>
                        <a:latin typeface="微软雅黑" panose="020B0503020204020204" charset="-122"/>
                        <a:ea typeface="微软雅黑" panose="020B0503020204020204" charset="-122"/>
                      </a:endParaRPr>
                    </a:p>
                  </a:txBody>
                  <a:tcPr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自我陈述报告</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a:buNone/>
                      </a:pPr>
                      <a:endParaRPr lang="zh-CN" altLang="en-US" sz="2000" b="1">
                        <a:solidFill>
                          <a:schemeClr val="tx1"/>
                        </a:solidFill>
                        <a:latin typeface="微软雅黑" panose="020B0503020204020204" charset="-122"/>
                        <a:ea typeface="微软雅黑" panose="020B0503020204020204" charset="-122"/>
                      </a:endParaRPr>
                    </a:p>
                  </a:txBody>
                  <a:tcPr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a:buNone/>
                      </a:pPr>
                      <a:endParaRPr lang="zh-CN" altLang="en-US" sz="2000" b="1">
                        <a:solidFill>
                          <a:schemeClr val="tx1"/>
                        </a:solidFill>
                        <a:latin typeface="微软雅黑" panose="020B0503020204020204" charset="-122"/>
                        <a:ea typeface="微软雅黑" panose="020B0503020204020204" charset="-122"/>
                      </a:endParaRPr>
                    </a:p>
                  </a:txBody>
                  <a:tcPr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indent="0" algn="ctr">
                        <a:buNone/>
                      </a:pP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noFill/>
                  </a:tcPr>
                </a:tc>
              </a:tr>
              <a:tr h="502920">
                <a:tc>
                  <a:txBody>
                    <a:bodyPr/>
                    <a:lstStyle/>
                    <a:p>
                      <a:pPr algn="ctr">
                        <a:buNone/>
                      </a:pPr>
                      <a:endParaRPr lang="zh-CN" sz="1200" b="1">
                        <a:solidFill>
                          <a:schemeClr val="tx1"/>
                        </a:solidFill>
                        <a:latin typeface="微软雅黑" panose="020B0503020204020204" charset="-122"/>
                        <a:ea typeface="微软雅黑" panose="020B0503020204020204" charset="-122"/>
                      </a:endParaRPr>
                    </a:p>
                  </a:txBody>
                  <a:tcPr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indent="0" algn="ctr">
                        <a:buNone/>
                      </a:pPr>
                      <a:r>
                        <a:rPr lang="zh-CN" sz="1200" b="1">
                          <a:solidFill>
                            <a:schemeClr val="tx1"/>
                          </a:solidFill>
                          <a:latin typeface="微软雅黑" panose="020B0503020204020204" charset="-122"/>
                          <a:ea typeface="微软雅黑" panose="020B0503020204020204" charset="-122"/>
                        </a:rPr>
                        <a:t>其它</a:t>
                      </a: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C000"/>
                    </a:solidFill>
                  </a:tcPr>
                </a:tc>
                <a:tc>
                  <a:txBody>
                    <a:bodyPr/>
                    <a:lstStyle/>
                    <a:p>
                      <a:pPr>
                        <a:buNone/>
                      </a:pPr>
                      <a:endParaRPr lang="zh-CN" altLang="en-US" sz="2000" b="1">
                        <a:solidFill>
                          <a:schemeClr val="tx1"/>
                        </a:solidFill>
                        <a:latin typeface="微软雅黑" panose="020B0503020204020204" charset="-122"/>
                        <a:ea typeface="微软雅黑" panose="020B0503020204020204" charset="-122"/>
                      </a:endParaRPr>
                    </a:p>
                  </a:txBody>
                  <a:tcPr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a:buNone/>
                      </a:pPr>
                      <a:endParaRPr lang="zh-CN" altLang="en-US" sz="2000" b="1">
                        <a:solidFill>
                          <a:schemeClr val="tx1"/>
                        </a:solidFill>
                        <a:latin typeface="微软雅黑" panose="020B0503020204020204" charset="-122"/>
                        <a:ea typeface="微软雅黑" panose="020B0503020204020204" charset="-122"/>
                      </a:endParaRPr>
                    </a:p>
                  </a:txBody>
                  <a:tcPr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noFill/>
                  </a:tcPr>
                </a:tc>
                <a:tc>
                  <a:txBody>
                    <a:bodyPr/>
                    <a:lstStyle/>
                    <a:p>
                      <a:pPr indent="0" algn="ctr">
                        <a:buNone/>
                      </a:pPr>
                      <a:endParaRPr lang="zh-CN" sz="1200" b="1">
                        <a:solidFill>
                          <a:schemeClr val="tx1"/>
                        </a:solidFill>
                        <a:latin typeface="微软雅黑" panose="020B0503020204020204" charset="-122"/>
                        <a:ea typeface="微软雅黑" panose="020B0503020204020204" charset="-122"/>
                      </a:endParaRPr>
                    </a:p>
                  </a:txBody>
                  <a:tcPr marL="12700" marR="12700" marT="1270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noFill/>
                  </a:tcPr>
                </a:tc>
              </a:tr>
            </a:tbl>
          </a:graphicData>
        </a:graphic>
      </p:graphicFrame>
      <p:grpSp>
        <p:nvGrpSpPr>
          <p:cNvPr id="32" name="组合 31"/>
          <p:cNvGrpSpPr/>
          <p:nvPr/>
        </p:nvGrpSpPr>
        <p:grpSpPr>
          <a:xfrm>
            <a:off x="9629775" y="5100320"/>
            <a:ext cx="2465070" cy="1356360"/>
            <a:chOff x="15205" y="3744"/>
            <a:chExt cx="3882" cy="2136"/>
          </a:xfrm>
        </p:grpSpPr>
        <p:grpSp>
          <p:nvGrpSpPr>
            <p:cNvPr id="25" name="组合 24"/>
            <p:cNvGrpSpPr/>
            <p:nvPr/>
          </p:nvGrpSpPr>
          <p:grpSpPr>
            <a:xfrm>
              <a:off x="15205" y="3744"/>
              <a:ext cx="3238" cy="460"/>
              <a:chOff x="15204" y="3744"/>
              <a:chExt cx="3238" cy="460"/>
            </a:xfrm>
          </p:grpSpPr>
          <p:sp>
            <p:nvSpPr>
              <p:cNvPr id="23" name="椭圆 22"/>
              <p:cNvSpPr/>
              <p:nvPr/>
            </p:nvSpPr>
            <p:spPr>
              <a:xfrm>
                <a:off x="15204" y="3744"/>
                <a:ext cx="460" cy="460"/>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lIns="115212" tIns="57606" rIns="115212" bIns="57606" rtlCol="0" anchor="ctr"/>
              <a:lstStyle/>
              <a:p>
                <a:pPr marL="0" marR="0" lvl="0" indent="0" algn="ctr" defTabSz="1151890" eaLnBrk="1" fontAlgn="auto" latinLnBrk="0" hangingPunct="1">
                  <a:lnSpc>
                    <a:spcPct val="100000"/>
                  </a:lnSpc>
                  <a:spcBef>
                    <a:spcPts val="0"/>
                  </a:spcBef>
                  <a:spcAft>
                    <a:spcPts val="0"/>
                  </a:spcAft>
                  <a:buClrTx/>
                  <a:buSzTx/>
                  <a:buFontTx/>
                  <a:buNone/>
                  <a:defRPr/>
                </a:pPr>
                <a:endParaRPr kumimoji="0" lang="zh-CN" altLang="en-US" sz="23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24" name="文本框 23"/>
              <p:cNvSpPr txBox="1"/>
              <p:nvPr/>
            </p:nvSpPr>
            <p:spPr>
              <a:xfrm>
                <a:off x="15831" y="3770"/>
                <a:ext cx="2611" cy="434"/>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学生填写维度 （</a:t>
                </a:r>
                <a:r>
                  <a:rPr lang="en-US" altLang="zh-CN" sz="1200" b="1" dirty="0">
                    <a:latin typeface="微软雅黑" panose="020B0503020204020204" charset="-122"/>
                    <a:ea typeface="微软雅黑" panose="020B0503020204020204" charset="-122"/>
                  </a:rPr>
                  <a:t>25</a:t>
                </a:r>
                <a:r>
                  <a:rPr lang="zh-CN" altLang="en-US" sz="1200" b="1" dirty="0">
                    <a:latin typeface="微软雅黑" panose="020B0503020204020204" charset="-122"/>
                    <a:ea typeface="微软雅黑" panose="020B0503020204020204" charset="-122"/>
                  </a:rPr>
                  <a:t>个）</a:t>
                </a:r>
                <a:endParaRPr lang="zh-CN" altLang="en-US" sz="1200" b="1" dirty="0">
                  <a:latin typeface="微软雅黑" panose="020B0503020204020204" charset="-122"/>
                  <a:ea typeface="微软雅黑" panose="020B0503020204020204" charset="-122"/>
                </a:endParaRPr>
              </a:p>
            </p:txBody>
          </p:sp>
        </p:grpSp>
        <p:grpSp>
          <p:nvGrpSpPr>
            <p:cNvPr id="26" name="组合 25"/>
            <p:cNvGrpSpPr/>
            <p:nvPr/>
          </p:nvGrpSpPr>
          <p:grpSpPr>
            <a:xfrm>
              <a:off x="15205" y="4620"/>
              <a:ext cx="3525" cy="460"/>
              <a:chOff x="15204" y="3744"/>
              <a:chExt cx="3525" cy="460"/>
            </a:xfrm>
          </p:grpSpPr>
          <p:sp>
            <p:nvSpPr>
              <p:cNvPr id="27" name="椭圆 26"/>
              <p:cNvSpPr/>
              <p:nvPr/>
            </p:nvSpPr>
            <p:spPr>
              <a:xfrm>
                <a:off x="15204" y="3744"/>
                <a:ext cx="460" cy="460"/>
              </a:xfrm>
              <a:prstGeom prst="ellipse">
                <a:avLst/>
              </a:prstGeom>
              <a:solidFill>
                <a:srgbClr val="92D050"/>
              </a:solidFill>
              <a:ln w="25400" cap="flat" cmpd="sng" algn="ctr">
                <a:noFill/>
                <a:prstDash val="solid"/>
              </a:ln>
              <a:effectLst>
                <a:outerShdw blurRad="254000" dist="127000" dir="8100000" algn="tr" rotWithShape="0">
                  <a:prstClr val="black">
                    <a:alpha val="60000"/>
                  </a:prstClr>
                </a:outerShdw>
              </a:effectLst>
            </p:spPr>
            <p:txBody>
              <a:bodyPr lIns="115212" tIns="57606" rIns="115212" bIns="57606" rtlCol="0" anchor="ctr"/>
              <a:lstStyle/>
              <a:p>
                <a:pPr marL="0" marR="0" lvl="0" indent="0" algn="ctr" defTabSz="1151890" eaLnBrk="1" fontAlgn="auto" latinLnBrk="0" hangingPunct="1">
                  <a:lnSpc>
                    <a:spcPct val="100000"/>
                  </a:lnSpc>
                  <a:spcBef>
                    <a:spcPts val="0"/>
                  </a:spcBef>
                  <a:spcAft>
                    <a:spcPts val="0"/>
                  </a:spcAft>
                  <a:buClrTx/>
                  <a:buSzTx/>
                  <a:buFontTx/>
                  <a:buNone/>
                  <a:defRPr/>
                </a:pPr>
                <a:endParaRPr kumimoji="0" lang="zh-CN" altLang="en-US" sz="23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28" name="文本框 27"/>
              <p:cNvSpPr txBox="1"/>
              <p:nvPr/>
            </p:nvSpPr>
            <p:spPr>
              <a:xfrm>
                <a:off x="15831" y="3770"/>
                <a:ext cx="2898" cy="434"/>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班主任填写维度 （</a:t>
                </a:r>
                <a:r>
                  <a:rPr lang="en-US" altLang="zh-CN" sz="1200" b="1" dirty="0">
                    <a:latin typeface="微软雅黑" panose="020B0503020204020204" charset="-122"/>
                    <a:ea typeface="微软雅黑" panose="020B0503020204020204" charset="-122"/>
                  </a:rPr>
                  <a:t>9</a:t>
                </a:r>
                <a:r>
                  <a:rPr lang="zh-CN" altLang="en-US" sz="1200" b="1" dirty="0">
                    <a:latin typeface="微软雅黑" panose="020B0503020204020204" charset="-122"/>
                    <a:ea typeface="微软雅黑" panose="020B0503020204020204" charset="-122"/>
                  </a:rPr>
                  <a:t>个）</a:t>
                </a:r>
                <a:endParaRPr lang="zh-CN" altLang="en-US" sz="1200" b="1" dirty="0">
                  <a:latin typeface="微软雅黑" panose="020B0503020204020204" charset="-122"/>
                  <a:ea typeface="微软雅黑" panose="020B0503020204020204" charset="-122"/>
                </a:endParaRPr>
              </a:p>
            </p:txBody>
          </p:sp>
        </p:grpSp>
        <p:grpSp>
          <p:nvGrpSpPr>
            <p:cNvPr id="29" name="组合 28"/>
            <p:cNvGrpSpPr/>
            <p:nvPr/>
          </p:nvGrpSpPr>
          <p:grpSpPr>
            <a:xfrm>
              <a:off x="15205" y="5420"/>
              <a:ext cx="3882" cy="460"/>
              <a:chOff x="15204" y="3744"/>
              <a:chExt cx="3882" cy="460"/>
            </a:xfrm>
          </p:grpSpPr>
          <p:sp>
            <p:nvSpPr>
              <p:cNvPr id="30" name="椭圆 29"/>
              <p:cNvSpPr/>
              <p:nvPr/>
            </p:nvSpPr>
            <p:spPr>
              <a:xfrm>
                <a:off x="15204" y="3744"/>
                <a:ext cx="460" cy="460"/>
              </a:xfrm>
              <a:prstGeom prst="ellipse">
                <a:avLst/>
              </a:prstGeom>
              <a:solidFill>
                <a:srgbClr val="05D4FF"/>
              </a:solidFill>
              <a:ln w="25400" cap="flat" cmpd="sng" algn="ctr">
                <a:noFill/>
                <a:prstDash val="solid"/>
              </a:ln>
              <a:effectLst>
                <a:outerShdw blurRad="254000" dist="127000" dir="8100000" algn="tr" rotWithShape="0">
                  <a:prstClr val="black">
                    <a:alpha val="60000"/>
                  </a:prstClr>
                </a:outerShdw>
              </a:effectLst>
            </p:spPr>
            <p:txBody>
              <a:bodyPr lIns="115212" tIns="57606" rIns="115212" bIns="57606" rtlCol="0" anchor="ctr"/>
              <a:lstStyle/>
              <a:p>
                <a:pPr marL="0" marR="0" lvl="0" indent="0" algn="ctr" defTabSz="1151890" eaLnBrk="1" fontAlgn="auto" latinLnBrk="0" hangingPunct="1">
                  <a:lnSpc>
                    <a:spcPct val="100000"/>
                  </a:lnSpc>
                  <a:spcBef>
                    <a:spcPts val="0"/>
                  </a:spcBef>
                  <a:spcAft>
                    <a:spcPts val="0"/>
                  </a:spcAft>
                  <a:buClrTx/>
                  <a:buSzTx/>
                  <a:buFontTx/>
                  <a:buNone/>
                  <a:defRPr/>
                </a:pPr>
                <a:endParaRPr kumimoji="0" lang="zh-CN" altLang="en-US" sz="23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31" name="文本框 30"/>
              <p:cNvSpPr txBox="1"/>
              <p:nvPr/>
            </p:nvSpPr>
            <p:spPr>
              <a:xfrm>
                <a:off x="15831" y="3770"/>
                <a:ext cx="3255" cy="434"/>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任课教师填写维度 （</a:t>
                </a:r>
                <a:r>
                  <a:rPr lang="en-US" altLang="zh-CN" sz="1200" b="1" dirty="0">
                    <a:latin typeface="微软雅黑" panose="020B0503020204020204" charset="-122"/>
                    <a:ea typeface="微软雅黑" panose="020B0503020204020204" charset="-122"/>
                  </a:rPr>
                  <a:t>3</a:t>
                </a:r>
                <a:r>
                  <a:rPr lang="zh-CN" altLang="en-US" sz="1200" b="1" dirty="0">
                    <a:latin typeface="微软雅黑" panose="020B0503020204020204" charset="-122"/>
                    <a:ea typeface="微软雅黑" panose="020B0503020204020204" charset="-122"/>
                  </a:rPr>
                  <a:t>个）</a:t>
                </a:r>
                <a:endParaRPr lang="zh-CN" altLang="en-US" sz="1200" b="1" dirty="0">
                  <a:latin typeface="微软雅黑" panose="020B0503020204020204" charset="-122"/>
                  <a:ea typeface="微软雅黑" panose="020B0503020204020204" charset="-122"/>
                </a:endParaRPr>
              </a:p>
            </p:txBody>
          </p:sp>
        </p:grpSp>
      </p:grpSp>
      <p:grpSp>
        <p:nvGrpSpPr>
          <p:cNvPr id="2" name="组合 1"/>
          <p:cNvGrpSpPr/>
          <p:nvPr/>
        </p:nvGrpSpPr>
        <p:grpSpPr>
          <a:xfrm>
            <a:off x="-10795" y="244475"/>
            <a:ext cx="7603490" cy="521970"/>
            <a:chOff x="-17" y="385"/>
            <a:chExt cx="11974" cy="822"/>
          </a:xfrm>
        </p:grpSpPr>
        <p:sp>
          <p:nvSpPr>
            <p:cNvPr id="13" name="Rectangle 17"/>
            <p:cNvSpPr/>
            <p:nvPr/>
          </p:nvSpPr>
          <p:spPr bwMode="auto">
            <a:xfrm>
              <a:off x="-17" y="512"/>
              <a:ext cx="983" cy="581"/>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sp>
          <p:nvSpPr>
            <p:cNvPr id="9" name="TextBox 3"/>
            <p:cNvSpPr txBox="1"/>
            <p:nvPr/>
          </p:nvSpPr>
          <p:spPr>
            <a:xfrm>
              <a:off x="920" y="385"/>
              <a:ext cx="11037" cy="822"/>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河南综评系统指标体系</a:t>
              </a:r>
              <a:endParaRPr lang="zh-CN" altLang="en-US" sz="2800" kern="0" dirty="0">
                <a:solidFill>
                  <a:srgbClr val="0547A7"/>
                </a:solidFill>
                <a:latin typeface="微软雅黑" panose="020B0503020204020204" charset="-122"/>
                <a:ea typeface="微软雅黑" panose="020B0503020204020204" charset="-122"/>
              </a:endParaRPr>
            </a:p>
          </p:txBody>
        </p:sp>
      </p:gr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00849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记录填写场景（学生）</a:t>
            </a:r>
            <a:endParaRPr lang="zh-CN" altLang="en-US" sz="2800" kern="0" dirty="0">
              <a:solidFill>
                <a:srgbClr val="0547A7"/>
              </a:solidFill>
              <a:latin typeface="微软雅黑" panose="020B0503020204020204" charset="-122"/>
              <a:ea typeface="微软雅黑" panose="020B0503020204020204" charset="-122"/>
            </a:endParaRPr>
          </a:p>
        </p:txBody>
      </p:sp>
      <p:graphicFrame>
        <p:nvGraphicFramePr>
          <p:cNvPr id="2" name="表格 1"/>
          <p:cNvGraphicFramePr/>
          <p:nvPr>
            <p:custDataLst>
              <p:tags r:id="rId1"/>
            </p:custDataLst>
          </p:nvPr>
        </p:nvGraphicFramePr>
        <p:xfrm>
          <a:off x="340995" y="1223010"/>
          <a:ext cx="11716385" cy="5018405"/>
        </p:xfrm>
        <a:graphic>
          <a:graphicData uri="http://schemas.openxmlformats.org/drawingml/2006/table">
            <a:tbl>
              <a:tblPr firstRow="1" bandRow="1">
                <a:tableStyleId>{5C22544A-7EE6-4342-B048-85BDC9FD1C3A}</a:tableStyleId>
              </a:tblPr>
              <a:tblGrid>
                <a:gridCol w="1156335"/>
                <a:gridCol w="2548255"/>
                <a:gridCol w="6899275"/>
                <a:gridCol w="1112520"/>
              </a:tblGrid>
              <a:tr h="381000">
                <a:tc>
                  <a:txBody>
                    <a:bodyPr/>
                    <a:lstStyle/>
                    <a:p>
                      <a:pPr algn="ctr">
                        <a:buNone/>
                      </a:pPr>
                      <a:r>
                        <a:rPr lang="zh-CN" altLang="en-US"/>
                        <a:t>模块</a:t>
                      </a:r>
                      <a:endParaRPr lang="zh-CN" altLang="en-US"/>
                    </a:p>
                  </a:txBody>
                  <a:tcPr/>
                </a:tc>
                <a:tc>
                  <a:txBody>
                    <a:bodyPr/>
                    <a:lstStyle/>
                    <a:p>
                      <a:pPr algn="ctr">
                        <a:buNone/>
                      </a:pPr>
                      <a:r>
                        <a:rPr lang="zh-CN" altLang="en-US"/>
                        <a:t>维度</a:t>
                      </a:r>
                      <a:endParaRPr lang="zh-CN" altLang="en-US"/>
                    </a:p>
                  </a:txBody>
                  <a:tcPr/>
                </a:tc>
                <a:tc>
                  <a:txBody>
                    <a:bodyPr/>
                    <a:lstStyle/>
                    <a:p>
                      <a:pPr algn="ctr">
                        <a:buNone/>
                      </a:pPr>
                      <a:r>
                        <a:rPr lang="zh-CN" altLang="en-US"/>
                        <a:t>填写场景</a:t>
                      </a:r>
                      <a:endParaRPr lang="zh-CN" altLang="en-US"/>
                    </a:p>
                  </a:txBody>
                  <a:tcPr/>
                </a:tc>
                <a:tc>
                  <a:txBody>
                    <a:bodyPr/>
                    <a:p>
                      <a:pPr algn="ctr">
                        <a:buNone/>
                      </a:pPr>
                      <a:r>
                        <a:rPr lang="zh-CN" altLang="en-US"/>
                        <a:t>填写案例</a:t>
                      </a:r>
                      <a:endParaRPr lang="zh-CN" altLang="en-US"/>
                    </a:p>
                  </a:txBody>
                  <a:tcPr/>
                </a:tc>
              </a:tr>
              <a:tr h="381000">
                <a:tc rowSpan="4">
                  <a:txBody>
                    <a:bodyPr/>
                    <a:lstStyle/>
                    <a:p>
                      <a:pPr algn="ctr">
                        <a:lnSpc>
                          <a:spcPct val="470000"/>
                        </a:lnSpc>
                        <a:buNone/>
                      </a:pPr>
                      <a:r>
                        <a:rPr lang="zh-CN" altLang="en-US"/>
                        <a:t>思想品德</a:t>
                      </a:r>
                      <a:endParaRPr lang="zh-CN" altLang="en-US"/>
                    </a:p>
                  </a:txBody>
                  <a:tcPr/>
                </a:tc>
                <a:tc>
                  <a:txBody>
                    <a:bodyPr/>
                    <a:lstStyle/>
                    <a:p>
                      <a:pPr algn="ctr">
                        <a:buNone/>
                      </a:pPr>
                      <a:r>
                        <a:rPr lang="zh-CN" altLang="en-US"/>
                        <a:t>社会公益及志愿服务</a:t>
                      </a:r>
                      <a:endParaRPr lang="zh-CN" altLang="en-US"/>
                    </a:p>
                  </a:txBody>
                  <a:tcPr/>
                </a:tc>
                <a:tc>
                  <a:txBody>
                    <a:bodyPr/>
                    <a:lstStyle/>
                    <a:p>
                      <a:pPr>
                        <a:buNone/>
                      </a:pPr>
                      <a:r>
                        <a:rPr lang="zh-CN" altLang="en-US"/>
                        <a:t>学生参与社会公益活动及志愿服务的记录</a:t>
                      </a:r>
                      <a:endParaRPr lang="zh-CN" altLang="en-US"/>
                    </a:p>
                  </a:txBody>
                  <a:tcPr/>
                </a:tc>
                <a:tc>
                  <a:txBody>
                    <a:bodyPr/>
                    <a:p>
                      <a:pPr algn="ctr">
                        <a:buNone/>
                      </a:pPr>
                      <a:r>
                        <a:rPr lang="zh-CN" altLang="en-US" sz="1800">
                          <a:sym typeface="+mn-ea"/>
                          <a:hlinkClick r:id="rId2" action="ppaction://hlinksldjump"/>
                        </a:rPr>
                        <a:t>案例</a:t>
                      </a:r>
                      <a:endParaRPr lang="zh-CN" altLang="en-US" sz="1800">
                        <a:sym typeface="+mn-ea"/>
                      </a:endParaRPr>
                    </a:p>
                  </a:txBody>
                  <a:tcPr/>
                </a:tc>
              </a:tr>
              <a:tr h="381000">
                <a:tc vMerge="1">
                  <a:tcPr/>
                </a:tc>
                <a:tc>
                  <a:txBody>
                    <a:bodyPr/>
                    <a:lstStyle/>
                    <a:p>
                      <a:pPr algn="ctr">
                        <a:lnSpc>
                          <a:spcPct val="160000"/>
                        </a:lnSpc>
                        <a:buNone/>
                      </a:pPr>
                      <a:r>
                        <a:rPr lang="zh-CN" altLang="en-US"/>
                        <a:t>党团活动</a:t>
                      </a:r>
                      <a:endParaRPr lang="zh-CN" altLang="en-US"/>
                    </a:p>
                  </a:txBody>
                  <a:tcPr/>
                </a:tc>
                <a:tc>
                  <a:txBody>
                    <a:bodyPr/>
                    <a:lstStyle/>
                    <a:p>
                      <a:pPr>
                        <a:buNone/>
                      </a:pPr>
                      <a:r>
                        <a:rPr lang="zh-CN" altLang="en-US"/>
                        <a:t>学生参与中国共产党、共青团组织的相关教育教学活动的记录。学校社团相关活动不在此处填写</a:t>
                      </a:r>
                      <a:endParaRPr lang="zh-CN" altLang="en-US"/>
                    </a:p>
                  </a:txBody>
                  <a:tcPr/>
                </a:tc>
                <a:tc>
                  <a:txBody>
                    <a:bodyPr/>
                    <a:p>
                      <a:pPr algn="ctr">
                        <a:lnSpc>
                          <a:spcPct val="150000"/>
                        </a:lnSpc>
                        <a:buNone/>
                      </a:pPr>
                      <a:r>
                        <a:rPr lang="zh-CN" altLang="en-US" sz="1800">
                          <a:sym typeface="+mn-ea"/>
                          <a:hlinkClick r:id="rId3" action="ppaction://hlinksldjump"/>
                        </a:rPr>
                        <a:t>案例</a:t>
                      </a:r>
                      <a:endParaRPr lang="zh-CN" altLang="en-US" sz="1800">
                        <a:sym typeface="+mn-ea"/>
                      </a:endParaRPr>
                    </a:p>
                  </a:txBody>
                  <a:tcPr/>
                </a:tc>
              </a:tr>
              <a:tr h="381000">
                <a:tc vMerge="1">
                  <a:tcPr/>
                </a:tc>
                <a:tc>
                  <a:txBody>
                    <a:bodyPr/>
                    <a:lstStyle/>
                    <a:p>
                      <a:pPr algn="ctr">
                        <a:lnSpc>
                          <a:spcPct val="160000"/>
                        </a:lnSpc>
                        <a:buNone/>
                      </a:pPr>
                      <a:r>
                        <a:rPr lang="zh-CN" altLang="en-US"/>
                        <a:t>感动感悟与交流沟通</a:t>
                      </a:r>
                      <a:endParaRPr lang="zh-CN" altLang="en-US"/>
                    </a:p>
                  </a:txBody>
                  <a:tcPr/>
                </a:tc>
                <a:tc>
                  <a:txBody>
                    <a:bodyPr/>
                    <a:lstStyle/>
                    <a:p>
                      <a:pPr>
                        <a:buNone/>
                      </a:pPr>
                      <a:r>
                        <a:rPr lang="zh-CN" altLang="en-US"/>
                        <a:t>学生在生活与学习的过程中，记录下的感动的人物、事迹或是在与他人交流沟通中产生的感悟，内容可为微写作形式</a:t>
                      </a:r>
                      <a:endParaRPr lang="zh-CN" altLang="en-US"/>
                    </a:p>
                  </a:txBody>
                  <a:tcPr/>
                </a:tc>
                <a:tc>
                  <a:txBody>
                    <a:bodyPr/>
                    <a:p>
                      <a:pPr algn="ctr">
                        <a:lnSpc>
                          <a:spcPct val="160000"/>
                        </a:lnSpc>
                        <a:buNone/>
                      </a:pPr>
                      <a:r>
                        <a:rPr lang="zh-CN" altLang="en-US" sz="1800">
                          <a:sym typeface="+mn-ea"/>
                          <a:hlinkClick r:id="rId4" action="ppaction://hlinksldjump"/>
                        </a:rPr>
                        <a:t>案例</a:t>
                      </a:r>
                      <a:endParaRPr lang="zh-CN" altLang="en-US" sz="1800">
                        <a:sym typeface="+mn-ea"/>
                      </a:endParaRPr>
                    </a:p>
                  </a:txBody>
                  <a:tcPr/>
                </a:tc>
              </a:tr>
              <a:tr h="381000">
                <a:tc vMerge="1">
                  <a:tcPr/>
                </a:tc>
                <a:tc>
                  <a:txBody>
                    <a:bodyPr/>
                    <a:lstStyle/>
                    <a:p>
                      <a:pPr algn="ctr">
                        <a:buNone/>
                      </a:pPr>
                      <a:r>
                        <a:rPr lang="zh-CN" altLang="en-US"/>
                        <a:t>其他</a:t>
                      </a:r>
                      <a:endParaRPr lang="zh-CN" altLang="en-US"/>
                    </a:p>
                  </a:txBody>
                  <a:tcPr/>
                </a:tc>
                <a:tc>
                  <a:txBody>
                    <a:bodyPr/>
                    <a:lstStyle/>
                    <a:p>
                      <a:pPr>
                        <a:buNone/>
                      </a:pPr>
                      <a:r>
                        <a:rPr lang="zh-CN" altLang="en-US"/>
                        <a:t>学生在思想品德方面，上述维度不包含的其它活动记录</a:t>
                      </a:r>
                      <a:endParaRPr lang="zh-CN" altLang="en-US"/>
                    </a:p>
                  </a:txBody>
                  <a:tcPr/>
                </a:tc>
                <a:tc>
                  <a:txBody>
                    <a:bodyPr/>
                    <a:p>
                      <a:pPr algn="ctr">
                        <a:buNone/>
                      </a:pPr>
                      <a:endParaRPr lang="zh-CN" altLang="en-US"/>
                    </a:p>
                  </a:txBody>
                  <a:tcPr/>
                </a:tc>
              </a:tr>
              <a:tr h="381000">
                <a:tc rowSpan="6">
                  <a:txBody>
                    <a:bodyPr/>
                    <a:lstStyle/>
                    <a:p>
                      <a:pPr algn="ctr">
                        <a:lnSpc>
                          <a:spcPct val="700000"/>
                        </a:lnSpc>
                        <a:buNone/>
                      </a:pPr>
                      <a:r>
                        <a:rPr lang="zh-CN" altLang="en-US"/>
                        <a:t>学业成就</a:t>
                      </a:r>
                      <a:endParaRPr lang="zh-CN" altLang="en-US"/>
                    </a:p>
                  </a:txBody>
                  <a:tcPr/>
                </a:tc>
                <a:tc>
                  <a:txBody>
                    <a:bodyPr/>
                    <a:lstStyle/>
                    <a:p>
                      <a:pPr algn="ctr">
                        <a:lnSpc>
                          <a:spcPct val="150000"/>
                        </a:lnSpc>
                        <a:buNone/>
                      </a:pPr>
                      <a:r>
                        <a:rPr lang="zh-CN" altLang="en-US"/>
                        <a:t>创新成果</a:t>
                      </a:r>
                      <a:endParaRPr lang="zh-CN" altLang="en-US"/>
                    </a:p>
                  </a:txBody>
                  <a:tcPr/>
                </a:tc>
                <a:tc>
                  <a:txBody>
                    <a:bodyPr/>
                    <a:lstStyle/>
                    <a:p>
                      <a:pPr>
                        <a:buNone/>
                      </a:pPr>
                      <a:r>
                        <a:rPr lang="zh-CN" altLang="en-US"/>
                        <a:t>学生在科技、人文等方面产生的有成品的、具有创新水平的成果记录。不具有成品与创新属性的，可填写在研究性学习或其他中</a:t>
                      </a:r>
                      <a:endParaRPr lang="zh-CN" altLang="en-US"/>
                    </a:p>
                  </a:txBody>
                  <a:tcPr/>
                </a:tc>
                <a:tc>
                  <a:txBody>
                    <a:bodyPr/>
                    <a:p>
                      <a:pPr algn="ctr">
                        <a:lnSpc>
                          <a:spcPct val="160000"/>
                        </a:lnSpc>
                        <a:buNone/>
                      </a:pPr>
                      <a:r>
                        <a:rPr lang="zh-CN" altLang="en-US" sz="1800">
                          <a:sym typeface="+mn-ea"/>
                          <a:hlinkClick r:id="rId5" action="ppaction://hlinksldjump"/>
                        </a:rPr>
                        <a:t>案例</a:t>
                      </a:r>
                      <a:endParaRPr lang="zh-CN" altLang="en-US" sz="1800">
                        <a:sym typeface="+mn-ea"/>
                      </a:endParaRPr>
                    </a:p>
                  </a:txBody>
                  <a:tcPr/>
                </a:tc>
              </a:tr>
              <a:tr h="381000">
                <a:tc vMerge="1">
                  <a:tcPr/>
                </a:tc>
                <a:tc>
                  <a:txBody>
                    <a:bodyPr/>
                    <a:lstStyle/>
                    <a:p>
                      <a:pPr algn="ctr">
                        <a:lnSpc>
                          <a:spcPct val="110000"/>
                        </a:lnSpc>
                        <a:buNone/>
                      </a:pPr>
                      <a:r>
                        <a:rPr lang="zh-CN" altLang="en-US"/>
                        <a:t>学术志趣及偏好发展</a:t>
                      </a:r>
                      <a:endParaRPr lang="zh-CN" altLang="en-US"/>
                    </a:p>
                  </a:txBody>
                  <a:tcPr/>
                </a:tc>
                <a:tc>
                  <a:txBody>
                    <a:bodyPr/>
                    <a:lstStyle/>
                    <a:p>
                      <a:pPr>
                        <a:lnSpc>
                          <a:spcPct val="110000"/>
                        </a:lnSpc>
                        <a:buNone/>
                      </a:pPr>
                      <a:r>
                        <a:rPr lang="zh-CN" altLang="en-US"/>
                        <a:t>学生在学术上的喜好与发展方向的总结分析，内容可为微写作形式</a:t>
                      </a:r>
                      <a:endParaRPr lang="zh-CN" altLang="en-US"/>
                    </a:p>
                  </a:txBody>
                  <a:tcPr/>
                </a:tc>
                <a:tc>
                  <a:txBody>
                    <a:bodyPr/>
                    <a:p>
                      <a:pPr algn="ctr">
                        <a:buNone/>
                      </a:pPr>
                      <a:r>
                        <a:rPr lang="zh-CN" altLang="en-US" sz="1800">
                          <a:sym typeface="+mn-ea"/>
                          <a:hlinkClick r:id="rId6" action="ppaction://hlinksldjump"/>
                        </a:rPr>
                        <a:t>案例</a:t>
                      </a:r>
                      <a:endParaRPr lang="zh-CN" altLang="en-US" sz="1800">
                        <a:sym typeface="+mn-ea"/>
                      </a:endParaRPr>
                    </a:p>
                  </a:txBody>
                  <a:tcPr/>
                </a:tc>
              </a:tr>
              <a:tr h="419100">
                <a:tc vMerge="1">
                  <a:tcPr/>
                </a:tc>
                <a:tc>
                  <a:txBody>
                    <a:bodyPr/>
                    <a:lstStyle/>
                    <a:p>
                      <a:pPr algn="ctr">
                        <a:lnSpc>
                          <a:spcPct val="110000"/>
                        </a:lnSpc>
                        <a:buNone/>
                      </a:pPr>
                      <a:r>
                        <a:rPr lang="zh-CN" altLang="en-US"/>
                        <a:t>研究性学习</a:t>
                      </a:r>
                      <a:endParaRPr lang="zh-CN" altLang="en-US"/>
                    </a:p>
                  </a:txBody>
                  <a:tcPr/>
                </a:tc>
                <a:tc>
                  <a:txBody>
                    <a:bodyPr/>
                    <a:lstStyle/>
                    <a:p>
                      <a:pPr>
                        <a:lnSpc>
                          <a:spcPct val="110000"/>
                        </a:lnSpc>
                        <a:buNone/>
                      </a:pPr>
                      <a:r>
                        <a:rPr lang="zh-CN" altLang="en-US"/>
                        <a:t>学生与研究性学习相关的活动过程记录与成果展示</a:t>
                      </a:r>
                      <a:endParaRPr lang="zh-CN" altLang="en-US"/>
                    </a:p>
                  </a:txBody>
                  <a:tcPr/>
                </a:tc>
                <a:tc>
                  <a:txBody>
                    <a:bodyPr/>
                    <a:p>
                      <a:pPr algn="ctr">
                        <a:buNone/>
                      </a:pPr>
                      <a:r>
                        <a:rPr lang="zh-CN" altLang="en-US" sz="1800">
                          <a:sym typeface="+mn-ea"/>
                          <a:hlinkClick r:id="rId7" action="ppaction://hlinksldjump"/>
                        </a:rPr>
                        <a:t>案例</a:t>
                      </a:r>
                      <a:endParaRPr lang="zh-CN" altLang="en-US" sz="1800">
                        <a:sym typeface="+mn-ea"/>
                      </a:endParaRPr>
                    </a:p>
                  </a:txBody>
                  <a:tcPr/>
                </a:tc>
              </a:tr>
              <a:tr h="381000">
                <a:tc vMerge="1">
                  <a:tcPr/>
                </a:tc>
                <a:tc>
                  <a:txBody>
                    <a:bodyPr/>
                    <a:lstStyle/>
                    <a:p>
                      <a:pPr algn="ctr">
                        <a:lnSpc>
                          <a:spcPct val="100000"/>
                        </a:lnSpc>
                        <a:buNone/>
                      </a:pPr>
                      <a:r>
                        <a:rPr lang="zh-CN" altLang="en-US"/>
                        <a:t>阶段小结与个人反思</a:t>
                      </a:r>
                      <a:endParaRPr lang="zh-CN" altLang="en-US"/>
                    </a:p>
                  </a:txBody>
                  <a:tcPr/>
                </a:tc>
                <a:tc>
                  <a:txBody>
                    <a:bodyPr/>
                    <a:lstStyle/>
                    <a:p>
                      <a:pPr>
                        <a:lnSpc>
                          <a:spcPct val="100000"/>
                        </a:lnSpc>
                        <a:buNone/>
                      </a:pPr>
                      <a:r>
                        <a:rPr lang="zh-CN" altLang="en-US"/>
                        <a:t>学生在某个阶段内的小结与个人反思，内容可为微写作形式</a:t>
                      </a:r>
                      <a:endParaRPr lang="zh-CN" altLang="en-US"/>
                    </a:p>
                  </a:txBody>
                  <a:tcPr/>
                </a:tc>
                <a:tc>
                  <a:txBody>
                    <a:bodyPr/>
                    <a:p>
                      <a:pPr algn="ctr">
                        <a:buNone/>
                      </a:pPr>
                      <a:r>
                        <a:rPr lang="zh-CN" altLang="en-US" sz="1800">
                          <a:sym typeface="+mn-ea"/>
                          <a:hlinkClick r:id="rId8" action="ppaction://hlinksldjump"/>
                        </a:rPr>
                        <a:t>案例</a:t>
                      </a:r>
                      <a:endParaRPr lang="zh-CN" altLang="en-US" sz="1800">
                        <a:sym typeface="+mn-ea"/>
                      </a:endParaRPr>
                    </a:p>
                  </a:txBody>
                  <a:tcPr/>
                </a:tc>
              </a:tr>
              <a:tr h="381000">
                <a:tc vMerge="1">
                  <a:tcPr/>
                </a:tc>
                <a:tc>
                  <a:txBody>
                    <a:bodyPr/>
                    <a:lstStyle/>
                    <a:p>
                      <a:pPr algn="ctr">
                        <a:buNone/>
                      </a:pPr>
                      <a:r>
                        <a:rPr lang="zh-CN" altLang="en-US"/>
                        <a:t>自我陈述报告</a:t>
                      </a:r>
                      <a:endParaRPr lang="zh-CN" altLang="en-US"/>
                    </a:p>
                  </a:txBody>
                  <a:tcPr/>
                </a:tc>
                <a:tc>
                  <a:txBody>
                    <a:bodyPr/>
                    <a:lstStyle/>
                    <a:p>
                      <a:pPr>
                        <a:buNone/>
                      </a:pPr>
                      <a:r>
                        <a:rPr lang="zh-CN" altLang="en-US"/>
                        <a:t>学生在学年或学期结束时对自我总结与反思形成的陈述报告</a:t>
                      </a:r>
                      <a:endParaRPr lang="zh-CN" altLang="en-US"/>
                    </a:p>
                  </a:txBody>
                  <a:tcPr/>
                </a:tc>
                <a:tc>
                  <a:txBody>
                    <a:bodyPr/>
                    <a:p>
                      <a:pPr algn="ctr">
                        <a:buNone/>
                      </a:pPr>
                      <a:r>
                        <a:rPr lang="zh-CN" altLang="en-US" sz="1800">
                          <a:sym typeface="+mn-ea"/>
                          <a:hlinkClick r:id="rId9" action="ppaction://hlinksldjump"/>
                        </a:rPr>
                        <a:t>案例</a:t>
                      </a:r>
                      <a:endParaRPr lang="zh-CN" altLang="en-US" sz="1800">
                        <a:sym typeface="+mn-ea"/>
                      </a:endParaRPr>
                    </a:p>
                  </a:txBody>
                  <a:tcPr/>
                </a:tc>
              </a:tr>
              <a:tr h="381000">
                <a:tc vMerge="1">
                  <a:tcPr/>
                </a:tc>
                <a:tc>
                  <a:txBody>
                    <a:bodyPr/>
                    <a:lstStyle/>
                    <a:p>
                      <a:pPr algn="ctr">
                        <a:buNone/>
                      </a:pPr>
                      <a:r>
                        <a:rPr lang="zh-CN" altLang="en-US"/>
                        <a:t>其他</a:t>
                      </a:r>
                      <a:endParaRPr lang="zh-CN" altLang="en-US"/>
                    </a:p>
                  </a:txBody>
                  <a:tcPr/>
                </a:tc>
                <a:tc>
                  <a:txBody>
                    <a:bodyPr/>
                    <a:lstStyle/>
                    <a:p>
                      <a:pPr>
                        <a:buNone/>
                      </a:pPr>
                      <a:r>
                        <a:rPr lang="zh-CN" altLang="en-US"/>
                        <a:t>学生在学业成就方面的上述维度不包含的其他活动</a:t>
                      </a:r>
                      <a:endParaRPr lang="zh-CN" altLang="en-US"/>
                    </a:p>
                  </a:txBody>
                  <a:tcPr/>
                </a:tc>
                <a:tc>
                  <a:txBody>
                    <a:bodyPr/>
                    <a:p>
                      <a:pPr algn="ctr">
                        <a:buNone/>
                      </a:pPr>
                      <a:endParaRPr lang="zh-CN" altLang="en-US"/>
                    </a:p>
                  </a:txBody>
                  <a:tcPr/>
                </a:tc>
              </a:tr>
            </a:tbl>
          </a:graphicData>
        </a:graphic>
      </p:graphicFrame>
    </p:spTree>
    <p:custDataLst>
      <p:tags r:id="rId10"/>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00849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记录填写场景（学生）</a:t>
            </a:r>
            <a:endParaRPr lang="zh-CN" altLang="en-US" sz="2800" kern="0" dirty="0">
              <a:solidFill>
                <a:srgbClr val="0547A7"/>
              </a:solidFill>
              <a:latin typeface="微软雅黑" panose="020B0503020204020204" charset="-122"/>
              <a:ea typeface="微软雅黑" panose="020B0503020204020204" charset="-122"/>
            </a:endParaRPr>
          </a:p>
        </p:txBody>
      </p:sp>
      <p:graphicFrame>
        <p:nvGraphicFramePr>
          <p:cNvPr id="2" name="表格 1"/>
          <p:cNvGraphicFramePr/>
          <p:nvPr>
            <p:custDataLst>
              <p:tags r:id="rId1"/>
            </p:custDataLst>
          </p:nvPr>
        </p:nvGraphicFramePr>
        <p:xfrm>
          <a:off x="804545" y="1062355"/>
          <a:ext cx="10556875" cy="4883150"/>
        </p:xfrm>
        <a:graphic>
          <a:graphicData uri="http://schemas.openxmlformats.org/drawingml/2006/table">
            <a:tbl>
              <a:tblPr firstRow="1" bandRow="1">
                <a:tableStyleId>{5C22544A-7EE6-4342-B048-85BDC9FD1C3A}</a:tableStyleId>
              </a:tblPr>
              <a:tblGrid>
                <a:gridCol w="1315085"/>
                <a:gridCol w="2262505"/>
                <a:gridCol w="5782945"/>
                <a:gridCol w="1196340"/>
              </a:tblGrid>
              <a:tr h="413385">
                <a:tc>
                  <a:txBody>
                    <a:bodyPr/>
                    <a:lstStyle/>
                    <a:p>
                      <a:pPr algn="ctr">
                        <a:buNone/>
                      </a:pPr>
                      <a:r>
                        <a:rPr lang="zh-CN" altLang="en-US"/>
                        <a:t>模块</a:t>
                      </a:r>
                      <a:endParaRPr lang="zh-CN" altLang="en-US"/>
                    </a:p>
                  </a:txBody>
                  <a:tcPr/>
                </a:tc>
                <a:tc>
                  <a:txBody>
                    <a:bodyPr/>
                    <a:lstStyle/>
                    <a:p>
                      <a:pPr algn="ctr">
                        <a:buNone/>
                      </a:pPr>
                      <a:r>
                        <a:rPr lang="zh-CN" altLang="en-US"/>
                        <a:t>维度</a:t>
                      </a:r>
                      <a:endParaRPr lang="zh-CN" altLang="en-US"/>
                    </a:p>
                  </a:txBody>
                  <a:tcPr/>
                </a:tc>
                <a:tc>
                  <a:txBody>
                    <a:bodyPr/>
                    <a:lstStyle/>
                    <a:p>
                      <a:pPr algn="ctr">
                        <a:buNone/>
                      </a:pPr>
                      <a:r>
                        <a:rPr lang="zh-CN" altLang="en-US"/>
                        <a:t>填写场景</a:t>
                      </a:r>
                      <a:endParaRPr lang="zh-CN" altLang="en-US"/>
                    </a:p>
                  </a:txBody>
                  <a:tcPr/>
                </a:tc>
                <a:tc>
                  <a:txBody>
                    <a:bodyPr/>
                    <a:p>
                      <a:pPr algn="ctr">
                        <a:buNone/>
                      </a:pPr>
                      <a:r>
                        <a:rPr lang="zh-CN" altLang="en-US"/>
                        <a:t>填写案例</a:t>
                      </a:r>
                      <a:endParaRPr lang="zh-CN" altLang="en-US"/>
                    </a:p>
                  </a:txBody>
                  <a:tcPr/>
                </a:tc>
              </a:tr>
              <a:tr h="694690">
                <a:tc rowSpan="6">
                  <a:txBody>
                    <a:bodyPr/>
                    <a:lstStyle/>
                    <a:p>
                      <a:pPr algn="ctr">
                        <a:lnSpc>
                          <a:spcPct val="990000"/>
                        </a:lnSpc>
                        <a:buNone/>
                      </a:pPr>
                      <a:r>
                        <a:rPr lang="zh-CN" altLang="en-US"/>
                        <a:t>身心健康</a:t>
                      </a:r>
                      <a:endParaRPr lang="zh-CN" altLang="en-US"/>
                    </a:p>
                  </a:txBody>
                  <a:tcPr/>
                </a:tc>
                <a:tc>
                  <a:txBody>
                    <a:bodyPr/>
                    <a:lstStyle/>
                    <a:p>
                      <a:pPr algn="ctr">
                        <a:lnSpc>
                          <a:spcPct val="150000"/>
                        </a:lnSpc>
                        <a:buNone/>
                      </a:pPr>
                      <a:r>
                        <a:rPr lang="zh-CN" altLang="en-US"/>
                        <a:t>身体机能</a:t>
                      </a:r>
                      <a:endParaRPr lang="zh-CN" altLang="en-US"/>
                    </a:p>
                  </a:txBody>
                  <a:tcPr/>
                </a:tc>
                <a:tc>
                  <a:txBody>
                    <a:bodyPr/>
                    <a:lstStyle/>
                    <a:p>
                      <a:pPr>
                        <a:buNone/>
                      </a:pPr>
                      <a:r>
                        <a:rPr lang="zh-CN" altLang="en-US"/>
                        <a:t>学生身体机能的相关记录，如身高、体重、肺活量、长跑与短跑时间等数据</a:t>
                      </a:r>
                      <a:endParaRPr lang="zh-CN" altLang="en-US"/>
                    </a:p>
                  </a:txBody>
                  <a:tcPr/>
                </a:tc>
                <a:tc>
                  <a:txBody>
                    <a:bodyPr/>
                    <a:p>
                      <a:pPr algn="ctr">
                        <a:lnSpc>
                          <a:spcPct val="160000"/>
                        </a:lnSpc>
                        <a:buNone/>
                      </a:pPr>
                      <a:r>
                        <a:rPr lang="zh-CN" altLang="en-US" sz="1800">
                          <a:sym typeface="+mn-ea"/>
                          <a:hlinkClick r:id="rId2" action="ppaction://hlinksldjump"/>
                        </a:rPr>
                        <a:t>案例</a:t>
                      </a:r>
                      <a:endParaRPr lang="zh-CN" altLang="en-US" sz="1800">
                        <a:sym typeface="+mn-ea"/>
                      </a:endParaRPr>
                    </a:p>
                  </a:txBody>
                  <a:tcPr/>
                </a:tc>
              </a:tr>
              <a:tr h="939800">
                <a:tc vMerge="1">
                  <a:tcPr/>
                </a:tc>
                <a:tc>
                  <a:txBody>
                    <a:bodyPr/>
                    <a:lstStyle/>
                    <a:p>
                      <a:pPr algn="ctr">
                        <a:lnSpc>
                          <a:spcPct val="220000"/>
                        </a:lnSpc>
                        <a:buNone/>
                      </a:pPr>
                      <a:r>
                        <a:rPr lang="zh-CN" altLang="en-US"/>
                        <a:t>运动技能</a:t>
                      </a:r>
                      <a:endParaRPr lang="zh-CN" altLang="en-US"/>
                    </a:p>
                  </a:txBody>
                  <a:tcPr/>
                </a:tc>
                <a:tc>
                  <a:txBody>
                    <a:bodyPr/>
                    <a:lstStyle/>
                    <a:p>
                      <a:pPr>
                        <a:buNone/>
                      </a:pPr>
                      <a:r>
                        <a:rPr lang="zh-CN" altLang="en-US"/>
                        <a:t>学生掌握了一定水平的运动技能或学生获得相关运动技能资格证书的记录，如掌握一种泳姿、获得国家二级运动员证书等</a:t>
                      </a:r>
                      <a:endParaRPr lang="zh-CN" altLang="en-US"/>
                    </a:p>
                  </a:txBody>
                  <a:tcPr/>
                </a:tc>
                <a:tc>
                  <a:txBody>
                    <a:bodyPr/>
                    <a:p>
                      <a:pPr algn="ctr">
                        <a:lnSpc>
                          <a:spcPct val="220000"/>
                        </a:lnSpc>
                        <a:buNone/>
                      </a:pPr>
                      <a:r>
                        <a:rPr lang="zh-CN" altLang="en-US" sz="1800">
                          <a:sym typeface="+mn-ea"/>
                          <a:hlinkClick r:id="rId3" action="ppaction://hlinksldjump"/>
                        </a:rPr>
                        <a:t>案例</a:t>
                      </a:r>
                      <a:endParaRPr lang="zh-CN" altLang="en-US" sz="1800">
                        <a:sym typeface="+mn-ea"/>
                      </a:endParaRPr>
                    </a:p>
                  </a:txBody>
                  <a:tcPr/>
                </a:tc>
              </a:tr>
              <a:tr h="805180">
                <a:tc vMerge="1">
                  <a:tcPr/>
                </a:tc>
                <a:tc>
                  <a:txBody>
                    <a:bodyPr/>
                    <a:lstStyle/>
                    <a:p>
                      <a:pPr algn="ctr">
                        <a:lnSpc>
                          <a:spcPct val="210000"/>
                        </a:lnSpc>
                        <a:buNone/>
                      </a:pPr>
                      <a:r>
                        <a:rPr lang="zh-CN" altLang="en-US"/>
                        <a:t>体质健康与体育锻炼</a:t>
                      </a:r>
                      <a:endParaRPr lang="zh-CN" altLang="en-US"/>
                    </a:p>
                  </a:txBody>
                  <a:tcPr/>
                </a:tc>
                <a:tc>
                  <a:txBody>
                    <a:bodyPr/>
                    <a:lstStyle/>
                    <a:p>
                      <a:pPr>
                        <a:lnSpc>
                          <a:spcPct val="120000"/>
                        </a:lnSpc>
                        <a:buNone/>
                      </a:pPr>
                      <a:r>
                        <a:rPr lang="zh-CN" altLang="en-US"/>
                        <a:t>学生提升体质健康与体育锻炼的过程性记录，如每天坚持跑步、某日跳绳</a:t>
                      </a:r>
                      <a:r>
                        <a:rPr lang="en-US" altLang="zh-CN"/>
                        <a:t>1000</a:t>
                      </a:r>
                      <a:r>
                        <a:rPr lang="zh-CN" altLang="en-US"/>
                        <a:t>个等，重在过程性</a:t>
                      </a:r>
                      <a:endParaRPr lang="zh-CN" altLang="en-US"/>
                    </a:p>
                  </a:txBody>
                  <a:tcPr/>
                </a:tc>
                <a:tc>
                  <a:txBody>
                    <a:bodyPr/>
                    <a:p>
                      <a:pPr algn="ctr">
                        <a:lnSpc>
                          <a:spcPct val="180000"/>
                        </a:lnSpc>
                        <a:buNone/>
                      </a:pPr>
                      <a:r>
                        <a:rPr lang="zh-CN" altLang="en-US" sz="1800">
                          <a:sym typeface="+mn-ea"/>
                          <a:hlinkClick r:id="rId4" action="ppaction://hlinksldjump"/>
                        </a:rPr>
                        <a:t>案例</a:t>
                      </a:r>
                      <a:endParaRPr lang="zh-CN" altLang="en-US" sz="1800">
                        <a:sym typeface="+mn-ea"/>
                      </a:endParaRPr>
                    </a:p>
                  </a:txBody>
                  <a:tcPr/>
                </a:tc>
              </a:tr>
              <a:tr h="694055">
                <a:tc vMerge="1">
                  <a:tcPr/>
                </a:tc>
                <a:tc>
                  <a:txBody>
                    <a:bodyPr/>
                    <a:lstStyle/>
                    <a:p>
                      <a:pPr algn="ctr">
                        <a:lnSpc>
                          <a:spcPct val="170000"/>
                        </a:lnSpc>
                        <a:buNone/>
                      </a:pPr>
                      <a:r>
                        <a:rPr lang="zh-CN" altLang="en-US" sz="1800">
                          <a:sym typeface="+mn-ea"/>
                        </a:rPr>
                        <a:t>体育类实践活动</a:t>
                      </a:r>
                      <a:endParaRPr lang="zh-CN" altLang="en-US"/>
                    </a:p>
                  </a:txBody>
                  <a:tcPr/>
                </a:tc>
                <a:tc>
                  <a:txBody>
                    <a:bodyPr/>
                    <a:lstStyle/>
                    <a:p>
                      <a:pPr>
                        <a:buNone/>
                      </a:pPr>
                      <a:r>
                        <a:rPr lang="zh-CN" altLang="en-US"/>
                        <a:t>学生参与体育类实践活动的记录，如运动会、篮球比赛等</a:t>
                      </a:r>
                      <a:endParaRPr lang="zh-CN" altLang="en-US"/>
                    </a:p>
                  </a:txBody>
                  <a:tcPr/>
                </a:tc>
                <a:tc>
                  <a:txBody>
                    <a:bodyPr/>
                    <a:p>
                      <a:pPr algn="ctr">
                        <a:lnSpc>
                          <a:spcPct val="150000"/>
                        </a:lnSpc>
                        <a:buNone/>
                      </a:pPr>
                      <a:r>
                        <a:rPr lang="zh-CN" altLang="en-US" sz="1800">
                          <a:sym typeface="+mn-ea"/>
                          <a:hlinkClick r:id="rId5" action="ppaction://hlinksldjump"/>
                        </a:rPr>
                        <a:t>案例</a:t>
                      </a:r>
                      <a:endParaRPr lang="zh-CN" altLang="en-US" sz="1800">
                        <a:sym typeface="+mn-ea"/>
                      </a:endParaRPr>
                    </a:p>
                  </a:txBody>
                  <a:tcPr/>
                </a:tc>
              </a:tr>
              <a:tr h="668020">
                <a:tc vMerge="1">
                  <a:tcPr/>
                </a:tc>
                <a:tc>
                  <a:txBody>
                    <a:bodyPr/>
                    <a:lstStyle/>
                    <a:p>
                      <a:pPr algn="ctr">
                        <a:lnSpc>
                          <a:spcPct val="160000"/>
                        </a:lnSpc>
                        <a:buNone/>
                      </a:pPr>
                      <a:r>
                        <a:rPr lang="zh-CN" altLang="en-US"/>
                        <a:t>应对困难与挫折表现</a:t>
                      </a:r>
                      <a:endParaRPr lang="zh-CN" altLang="en-US"/>
                    </a:p>
                  </a:txBody>
                  <a:tcPr/>
                </a:tc>
                <a:tc>
                  <a:txBody>
                    <a:bodyPr/>
                    <a:lstStyle/>
                    <a:p>
                      <a:pPr>
                        <a:buNone/>
                      </a:pPr>
                      <a:r>
                        <a:rPr lang="zh-CN" altLang="en-US"/>
                        <a:t>学生自我调控能力、应对困难与挫折的表现等心理健康情况的记录</a:t>
                      </a:r>
                      <a:endParaRPr lang="zh-CN" altLang="en-US"/>
                    </a:p>
                  </a:txBody>
                  <a:tcPr/>
                </a:tc>
                <a:tc>
                  <a:txBody>
                    <a:bodyPr/>
                    <a:p>
                      <a:pPr algn="ctr">
                        <a:lnSpc>
                          <a:spcPct val="150000"/>
                        </a:lnSpc>
                        <a:buNone/>
                      </a:pPr>
                      <a:r>
                        <a:rPr lang="zh-CN" altLang="en-US" sz="1800">
                          <a:sym typeface="+mn-ea"/>
                          <a:hlinkClick r:id="rId6" action="ppaction://hlinksldjump"/>
                        </a:rPr>
                        <a:t>案例</a:t>
                      </a:r>
                      <a:endParaRPr lang="zh-CN" altLang="en-US" sz="1800">
                        <a:sym typeface="+mn-ea"/>
                      </a:endParaRPr>
                    </a:p>
                  </a:txBody>
                  <a:tcPr/>
                </a:tc>
              </a:tr>
              <a:tr h="668020">
                <a:tc vMerge="1">
                  <a:tcPr/>
                </a:tc>
                <a:tc>
                  <a:txBody>
                    <a:bodyPr/>
                    <a:lstStyle/>
                    <a:p>
                      <a:pPr algn="ctr">
                        <a:lnSpc>
                          <a:spcPct val="170000"/>
                        </a:lnSpc>
                        <a:buNone/>
                      </a:pPr>
                      <a:r>
                        <a:rPr lang="zh-CN" altLang="en-US"/>
                        <a:t>其他</a:t>
                      </a:r>
                      <a:endParaRPr lang="zh-CN" altLang="en-US"/>
                    </a:p>
                  </a:txBody>
                  <a:tcPr/>
                </a:tc>
                <a:tc>
                  <a:txBody>
                    <a:bodyPr/>
                    <a:lstStyle/>
                    <a:p>
                      <a:pPr>
                        <a:lnSpc>
                          <a:spcPct val="160000"/>
                        </a:lnSpc>
                        <a:buNone/>
                      </a:pPr>
                      <a:r>
                        <a:rPr lang="zh-CN" altLang="en-US"/>
                        <a:t>学生在身心健康方面的上述维度不包含的其他活动记录</a:t>
                      </a:r>
                      <a:endParaRPr lang="zh-CN" altLang="en-US"/>
                    </a:p>
                  </a:txBody>
                  <a:tcPr/>
                </a:tc>
                <a:tc>
                  <a:txBody>
                    <a:bodyPr/>
                    <a:p>
                      <a:pPr algn="ctr">
                        <a:buNone/>
                      </a:pPr>
                      <a:endParaRPr lang="zh-CN" altLang="en-US" sz="1800">
                        <a:sym typeface="+mn-ea"/>
                      </a:endParaRPr>
                    </a:p>
                  </a:txBody>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p:nvPr/>
        </p:nvSpPr>
        <p:spPr bwMode="auto">
          <a:xfrm>
            <a:off x="-10795" y="325120"/>
            <a:ext cx="624205" cy="368935"/>
          </a:xfrm>
          <a:prstGeom prst="rect">
            <a:avLst/>
          </a:prstGeom>
          <a:solidFill>
            <a:srgbClr val="0070C0">
              <a:alpha val="75000"/>
            </a:srgbClr>
          </a:solidFill>
          <a:ln w="25400" cap="flat" cmpd="sng" algn="ctr">
            <a:noFill/>
            <a:prstDash val="solid"/>
            <a:round/>
            <a:headEnd type="none" w="med" len="med"/>
            <a:tailEnd type="none" w="med" len="med"/>
          </a:ln>
          <a:effectLst/>
        </p:spPr>
        <p:txBody>
          <a:bodyPr vert="horz" wrap="square" lIns="130880" tIns="65441" rIns="130880" bIns="65441" numCol="1" rtlCol="0" anchor="t" anchorCtr="0" compatLnSpc="1"/>
          <a:lstStyle/>
          <a:p>
            <a:pPr defTabSz="1308735">
              <a:defRPr/>
            </a:pPr>
            <a:endParaRPr lang="en-US" sz="8000" kern="0" dirty="0">
              <a:solidFill>
                <a:srgbClr val="000000"/>
              </a:solidFill>
              <a:latin typeface="微软雅黑" panose="020B0503020204020204" charset="-122"/>
              <a:ea typeface="微软雅黑" panose="020B0503020204020204" charset="-122"/>
              <a:sym typeface="Gill Sans" charset="0"/>
            </a:endParaRPr>
          </a:p>
        </p:txBody>
      </p:sp>
      <p:cxnSp>
        <p:nvCxnSpPr>
          <p:cNvPr id="12" name="直接连接符 11"/>
          <p:cNvCxnSpPr/>
          <p:nvPr/>
        </p:nvCxnSpPr>
        <p:spPr>
          <a:xfrm>
            <a:off x="613624" y="837064"/>
            <a:ext cx="7425920" cy="173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84200" y="244475"/>
            <a:ext cx="7008495" cy="521970"/>
          </a:xfrm>
          <a:prstGeom prst="rect">
            <a:avLst/>
          </a:prstGeom>
          <a:noFill/>
        </p:spPr>
        <p:txBody>
          <a:bodyPr wrap="square" rtlCol="0">
            <a:spAutoFit/>
          </a:bodyPr>
          <a:lstStyle/>
          <a:p>
            <a:pPr defTabSz="1218565">
              <a:defRPr/>
            </a:pPr>
            <a:r>
              <a:rPr lang="zh-CN" altLang="en-US" sz="2800" kern="0" dirty="0">
                <a:solidFill>
                  <a:srgbClr val="0547A7"/>
                </a:solidFill>
                <a:latin typeface="微软雅黑" panose="020B0503020204020204" charset="-122"/>
                <a:ea typeface="微软雅黑" panose="020B0503020204020204" charset="-122"/>
              </a:rPr>
              <a:t>记录填写场景（学生）</a:t>
            </a:r>
            <a:endParaRPr lang="zh-CN" altLang="en-US" sz="2800" kern="0" dirty="0">
              <a:solidFill>
                <a:srgbClr val="0547A7"/>
              </a:solidFill>
              <a:latin typeface="微软雅黑" panose="020B0503020204020204" charset="-122"/>
              <a:ea typeface="微软雅黑" panose="020B0503020204020204" charset="-122"/>
            </a:endParaRPr>
          </a:p>
        </p:txBody>
      </p:sp>
      <p:graphicFrame>
        <p:nvGraphicFramePr>
          <p:cNvPr id="2" name="表格 1"/>
          <p:cNvGraphicFramePr/>
          <p:nvPr>
            <p:custDataLst>
              <p:tags r:id="rId1"/>
            </p:custDataLst>
          </p:nvPr>
        </p:nvGraphicFramePr>
        <p:xfrm>
          <a:off x="675640" y="1184275"/>
          <a:ext cx="10899775" cy="4874260"/>
        </p:xfrm>
        <a:graphic>
          <a:graphicData uri="http://schemas.openxmlformats.org/drawingml/2006/table">
            <a:tbl>
              <a:tblPr firstRow="1" bandRow="1">
                <a:tableStyleId>{5C22544A-7EE6-4342-B048-85BDC9FD1C3A}</a:tableStyleId>
              </a:tblPr>
              <a:tblGrid>
                <a:gridCol w="1258570"/>
                <a:gridCol w="2307590"/>
                <a:gridCol w="6151245"/>
                <a:gridCol w="1182370"/>
              </a:tblGrid>
              <a:tr h="381000">
                <a:tc>
                  <a:txBody>
                    <a:bodyPr/>
                    <a:lstStyle/>
                    <a:p>
                      <a:pPr algn="ctr">
                        <a:buNone/>
                      </a:pPr>
                      <a:r>
                        <a:rPr lang="zh-CN" altLang="en-US"/>
                        <a:t>模块</a:t>
                      </a:r>
                      <a:endParaRPr lang="zh-CN" altLang="en-US"/>
                    </a:p>
                  </a:txBody>
                  <a:tcPr/>
                </a:tc>
                <a:tc>
                  <a:txBody>
                    <a:bodyPr/>
                    <a:lstStyle/>
                    <a:p>
                      <a:pPr algn="ctr">
                        <a:buNone/>
                      </a:pPr>
                      <a:r>
                        <a:rPr lang="zh-CN" altLang="en-US"/>
                        <a:t>维度</a:t>
                      </a:r>
                      <a:endParaRPr lang="zh-CN" altLang="en-US"/>
                    </a:p>
                  </a:txBody>
                  <a:tcPr/>
                </a:tc>
                <a:tc>
                  <a:txBody>
                    <a:bodyPr/>
                    <a:lstStyle/>
                    <a:p>
                      <a:pPr algn="ctr">
                        <a:buNone/>
                      </a:pPr>
                      <a:r>
                        <a:rPr lang="zh-CN" altLang="en-US"/>
                        <a:t>填写场景</a:t>
                      </a:r>
                      <a:endParaRPr lang="zh-CN" altLang="en-US"/>
                    </a:p>
                  </a:txBody>
                  <a:tcPr/>
                </a:tc>
                <a:tc>
                  <a:txBody>
                    <a:bodyPr/>
                    <a:p>
                      <a:pPr algn="ctr">
                        <a:buNone/>
                      </a:pPr>
                      <a:r>
                        <a:rPr lang="zh-CN" altLang="en-US"/>
                        <a:t>填写案例</a:t>
                      </a:r>
                      <a:endParaRPr lang="zh-CN" altLang="en-US"/>
                    </a:p>
                  </a:txBody>
                  <a:tcPr/>
                </a:tc>
              </a:tr>
              <a:tr h="610235">
                <a:tc rowSpan="4">
                  <a:txBody>
                    <a:bodyPr/>
                    <a:lstStyle/>
                    <a:p>
                      <a:pPr algn="ctr">
                        <a:lnSpc>
                          <a:spcPct val="540000"/>
                        </a:lnSpc>
                        <a:buNone/>
                      </a:pPr>
                      <a:r>
                        <a:rPr lang="zh-CN" altLang="en-US"/>
                        <a:t>艺术素养</a:t>
                      </a:r>
                      <a:endParaRPr lang="zh-CN" altLang="en-US"/>
                    </a:p>
                  </a:txBody>
                  <a:tcPr/>
                </a:tc>
                <a:tc>
                  <a:txBody>
                    <a:bodyPr/>
                    <a:lstStyle/>
                    <a:p>
                      <a:pPr algn="ctr">
                        <a:lnSpc>
                          <a:spcPct val="160000"/>
                        </a:lnSpc>
                        <a:buClrTx/>
                        <a:buSzTx/>
                        <a:buFontTx/>
                        <a:buNone/>
                      </a:pPr>
                      <a:r>
                        <a:rPr lang="zh-CN" altLang="en-US" sz="1800">
                          <a:sym typeface="+mn-ea"/>
                        </a:rPr>
                        <a:t>艺术成果展示</a:t>
                      </a:r>
                      <a:endParaRPr lang="zh-CN" altLang="en-US" sz="1800">
                        <a:sym typeface="+mn-ea"/>
                      </a:endParaRPr>
                    </a:p>
                  </a:txBody>
                  <a:tcPr/>
                </a:tc>
                <a:tc>
                  <a:txBody>
                    <a:bodyPr/>
                    <a:lstStyle/>
                    <a:p>
                      <a:pPr algn="l">
                        <a:lnSpc>
                          <a:spcPct val="160000"/>
                        </a:lnSpc>
                        <a:buClrTx/>
                        <a:buSzTx/>
                        <a:buFontTx/>
                        <a:buNone/>
                      </a:pPr>
                      <a:r>
                        <a:rPr lang="zh-CN" altLang="en-US" sz="1800">
                          <a:sym typeface="+mn-ea"/>
                        </a:rPr>
                        <a:t>学生在艺术方面的成果记录，如声乐、舞蹈、绘画、摄影等</a:t>
                      </a:r>
                      <a:endParaRPr lang="zh-CN" altLang="en-US"/>
                    </a:p>
                  </a:txBody>
                  <a:tcPr/>
                </a:tc>
                <a:tc>
                  <a:txBody>
                    <a:bodyPr/>
                    <a:p>
                      <a:pPr algn="ctr">
                        <a:lnSpc>
                          <a:spcPct val="150000"/>
                        </a:lnSpc>
                        <a:buClrTx/>
                        <a:buSzTx/>
                        <a:buFontTx/>
                        <a:buNone/>
                      </a:pPr>
                      <a:r>
                        <a:rPr lang="zh-CN" altLang="en-US">
                          <a:hlinkClick r:id="rId2" action="ppaction://hlinksldjump"/>
                        </a:rPr>
                        <a:t>案例</a:t>
                      </a:r>
                      <a:endParaRPr lang="zh-CN" altLang="en-US"/>
                    </a:p>
                  </a:txBody>
                  <a:tcPr/>
                </a:tc>
              </a:tr>
              <a:tr h="657225">
                <a:tc vMerge="1">
                  <a:tcPr/>
                </a:tc>
                <a:tc>
                  <a:txBody>
                    <a:bodyPr/>
                    <a:lstStyle/>
                    <a:p>
                      <a:pPr algn="ctr">
                        <a:lnSpc>
                          <a:spcPct val="160000"/>
                        </a:lnSpc>
                        <a:buNone/>
                      </a:pPr>
                      <a:r>
                        <a:rPr lang="zh-CN" altLang="en-US" sz="1800">
                          <a:sym typeface="+mn-ea"/>
                        </a:rPr>
                        <a:t>艺术素养及专长培养</a:t>
                      </a:r>
                      <a:endParaRPr lang="zh-CN" altLang="en-US"/>
                    </a:p>
                  </a:txBody>
                  <a:tcPr/>
                </a:tc>
                <a:tc>
                  <a:txBody>
                    <a:bodyPr/>
                    <a:lstStyle/>
                    <a:p>
                      <a:pPr>
                        <a:buNone/>
                      </a:pPr>
                      <a:r>
                        <a:rPr lang="zh-CN" altLang="en-US" sz="1800">
                          <a:sym typeface="+mn-ea"/>
                        </a:rPr>
                        <a:t>学生在艺术方面的素养以及特长的过程性记录，内容可为微写作形式</a:t>
                      </a:r>
                      <a:endParaRPr lang="zh-CN" altLang="en-US"/>
                    </a:p>
                  </a:txBody>
                  <a:tcPr/>
                </a:tc>
                <a:tc>
                  <a:txBody>
                    <a:bodyPr/>
                    <a:p>
                      <a:pPr algn="ctr">
                        <a:lnSpc>
                          <a:spcPct val="150000"/>
                        </a:lnSpc>
                        <a:buNone/>
                      </a:pPr>
                      <a:r>
                        <a:rPr lang="zh-CN" altLang="en-US">
                          <a:hlinkClick r:id="rId3" action="ppaction://hlinksldjump"/>
                        </a:rPr>
                        <a:t>案例</a:t>
                      </a:r>
                      <a:endParaRPr lang="zh-CN" altLang="en-US"/>
                    </a:p>
                  </a:txBody>
                  <a:tcPr/>
                </a:tc>
              </a:tr>
              <a:tr h="601345">
                <a:tc vMerge="1">
                  <a:tcPr/>
                </a:tc>
                <a:tc>
                  <a:txBody>
                    <a:bodyPr/>
                    <a:lstStyle/>
                    <a:p>
                      <a:pPr algn="ctr">
                        <a:lnSpc>
                          <a:spcPct val="160000"/>
                        </a:lnSpc>
                        <a:buNone/>
                      </a:pPr>
                      <a:r>
                        <a:rPr lang="zh-CN" altLang="en-US" sz="1800">
                          <a:sym typeface="+mn-ea"/>
                        </a:rPr>
                        <a:t>艺术类实践活动</a:t>
                      </a:r>
                      <a:endParaRPr lang="zh-CN" altLang="en-US" sz="1800">
                        <a:sym typeface="+mn-ea"/>
                      </a:endParaRPr>
                    </a:p>
                  </a:txBody>
                  <a:tcPr/>
                </a:tc>
                <a:tc>
                  <a:txBody>
                    <a:bodyPr/>
                    <a:lstStyle/>
                    <a:p>
                      <a:pPr>
                        <a:lnSpc>
                          <a:spcPct val="160000"/>
                        </a:lnSpc>
                        <a:buNone/>
                      </a:pPr>
                      <a:r>
                        <a:rPr lang="zh-CN" altLang="en-US"/>
                        <a:t>学生参与艺术类实践活动的记录，如舞蹈表演、歌手大赛等</a:t>
                      </a:r>
                      <a:endParaRPr lang="zh-CN" altLang="en-US"/>
                    </a:p>
                  </a:txBody>
                  <a:tcPr/>
                </a:tc>
                <a:tc>
                  <a:txBody>
                    <a:bodyPr/>
                    <a:p>
                      <a:pPr algn="ctr">
                        <a:lnSpc>
                          <a:spcPct val="150000"/>
                        </a:lnSpc>
                        <a:buNone/>
                      </a:pPr>
                      <a:r>
                        <a:rPr lang="zh-CN" altLang="en-US" sz="1800">
                          <a:sym typeface="+mn-ea"/>
                          <a:hlinkClick r:id="rId4" action="ppaction://hlinksldjump"/>
                        </a:rPr>
                        <a:t>案例</a:t>
                      </a:r>
                      <a:endParaRPr lang="zh-CN" altLang="en-US" sz="1800">
                        <a:sym typeface="+mn-ea"/>
                      </a:endParaRPr>
                    </a:p>
                  </a:txBody>
                  <a:tcPr/>
                </a:tc>
              </a:tr>
              <a:tr h="394335">
                <a:tc vMerge="1">
                  <a:tcPr/>
                </a:tc>
                <a:tc>
                  <a:txBody>
                    <a:bodyPr/>
                    <a:lstStyle/>
                    <a:p>
                      <a:pPr algn="ctr">
                        <a:buNone/>
                      </a:pPr>
                      <a:r>
                        <a:rPr lang="zh-CN" altLang="en-US" sz="1800">
                          <a:sym typeface="+mn-ea"/>
                        </a:rPr>
                        <a:t>其他</a:t>
                      </a:r>
                      <a:endParaRPr lang="zh-CN" altLang="en-US" sz="1800">
                        <a:sym typeface="+mn-ea"/>
                      </a:endParaRPr>
                    </a:p>
                  </a:txBody>
                  <a:tcPr/>
                </a:tc>
                <a:tc>
                  <a:txBody>
                    <a:bodyPr/>
                    <a:lstStyle/>
                    <a:p>
                      <a:pPr>
                        <a:buNone/>
                      </a:pPr>
                      <a:r>
                        <a:rPr lang="zh-CN" altLang="en-US"/>
                        <a:t>学生在艺术素养方面的上述维度不包含的其他活动记录</a:t>
                      </a:r>
                      <a:endParaRPr lang="zh-CN" altLang="en-US"/>
                    </a:p>
                  </a:txBody>
                  <a:tcPr/>
                </a:tc>
                <a:tc>
                  <a:txBody>
                    <a:bodyPr/>
                    <a:p>
                      <a:pPr algn="ctr">
                        <a:buNone/>
                      </a:pPr>
                      <a:endParaRPr lang="zh-CN" altLang="en-US" sz="1800">
                        <a:sym typeface="+mn-ea"/>
                      </a:endParaRPr>
                    </a:p>
                  </a:txBody>
                  <a:tcPr/>
                </a:tc>
              </a:tr>
              <a:tr h="381000">
                <a:tc rowSpan="5">
                  <a:txBody>
                    <a:bodyPr/>
                    <a:lstStyle/>
                    <a:p>
                      <a:pPr algn="ctr">
                        <a:lnSpc>
                          <a:spcPct val="490000"/>
                        </a:lnSpc>
                        <a:buNone/>
                      </a:pPr>
                      <a:r>
                        <a:rPr lang="zh-CN" altLang="en-US"/>
                        <a:t>社会实践</a:t>
                      </a:r>
                      <a:endParaRPr lang="zh-CN" altLang="en-US"/>
                    </a:p>
                  </a:txBody>
                  <a:tcPr/>
                </a:tc>
                <a:tc>
                  <a:txBody>
                    <a:bodyPr/>
                    <a:lstStyle/>
                    <a:p>
                      <a:pPr algn="ctr">
                        <a:buNone/>
                      </a:pPr>
                      <a:r>
                        <a:rPr lang="zh-CN" altLang="en-US"/>
                        <a:t>生产劳动</a:t>
                      </a:r>
                      <a:endParaRPr lang="zh-CN" altLang="en-US"/>
                    </a:p>
                  </a:txBody>
                  <a:tcPr/>
                </a:tc>
                <a:tc>
                  <a:txBody>
                    <a:bodyPr/>
                    <a:lstStyle/>
                    <a:p>
                      <a:pPr>
                        <a:buNone/>
                      </a:pPr>
                      <a:r>
                        <a:rPr lang="zh-CN" altLang="en-US"/>
                        <a:t>学生参与生产劳动类活动的记录</a:t>
                      </a:r>
                      <a:endParaRPr lang="zh-CN" altLang="en-US"/>
                    </a:p>
                  </a:txBody>
                  <a:tcPr/>
                </a:tc>
                <a:tc>
                  <a:txBody>
                    <a:bodyPr/>
                    <a:p>
                      <a:pPr algn="ctr">
                        <a:buNone/>
                      </a:pPr>
                      <a:r>
                        <a:rPr lang="zh-CN" altLang="en-US" sz="1800">
                          <a:sym typeface="+mn-ea"/>
                          <a:hlinkClick r:id="rId5" action="ppaction://hlinksldjump"/>
                        </a:rPr>
                        <a:t>案例</a:t>
                      </a:r>
                      <a:endParaRPr lang="zh-CN" altLang="en-US" sz="1800">
                        <a:sym typeface="+mn-ea"/>
                      </a:endParaRPr>
                    </a:p>
                  </a:txBody>
                  <a:tcPr/>
                </a:tc>
              </a:tr>
              <a:tr h="381000">
                <a:tc vMerge="1">
                  <a:tcPr/>
                </a:tc>
                <a:tc>
                  <a:txBody>
                    <a:bodyPr/>
                    <a:lstStyle/>
                    <a:p>
                      <a:pPr algn="ctr">
                        <a:buNone/>
                      </a:pPr>
                      <a:r>
                        <a:rPr lang="zh-CN" altLang="en-US"/>
                        <a:t>社会考察与调研</a:t>
                      </a:r>
                      <a:endParaRPr lang="zh-CN" altLang="en-US"/>
                    </a:p>
                  </a:txBody>
                  <a:tcPr/>
                </a:tc>
                <a:tc>
                  <a:txBody>
                    <a:bodyPr/>
                    <a:lstStyle/>
                    <a:p>
                      <a:pPr>
                        <a:buNone/>
                      </a:pPr>
                      <a:r>
                        <a:rPr lang="zh-CN" altLang="en-US"/>
                        <a:t>学生参与社会考察调研类活动的记录</a:t>
                      </a:r>
                      <a:endParaRPr lang="zh-CN" altLang="en-US"/>
                    </a:p>
                  </a:txBody>
                  <a:tcPr/>
                </a:tc>
                <a:tc>
                  <a:txBody>
                    <a:bodyPr/>
                    <a:p>
                      <a:pPr algn="ctr">
                        <a:buNone/>
                      </a:pPr>
                      <a:r>
                        <a:rPr lang="zh-CN" altLang="en-US" sz="1800">
                          <a:sym typeface="+mn-ea"/>
                          <a:hlinkClick r:id="rId6" action="ppaction://hlinksldjump"/>
                        </a:rPr>
                        <a:t>案例</a:t>
                      </a:r>
                      <a:endParaRPr lang="zh-CN" altLang="en-US" sz="1800">
                        <a:sym typeface="+mn-ea"/>
                      </a:endParaRPr>
                    </a:p>
                  </a:txBody>
                  <a:tcPr/>
                </a:tc>
              </a:tr>
              <a:tr h="380365">
                <a:tc vMerge="1">
                  <a:tcPr/>
                </a:tc>
                <a:tc>
                  <a:txBody>
                    <a:bodyPr/>
                    <a:lstStyle/>
                    <a:p>
                      <a:pPr algn="ctr">
                        <a:buNone/>
                      </a:pPr>
                      <a:r>
                        <a:rPr lang="zh-CN" altLang="en-US"/>
                        <a:t>职业体验</a:t>
                      </a:r>
                      <a:endParaRPr lang="zh-CN" altLang="en-US"/>
                    </a:p>
                  </a:txBody>
                  <a:tcPr/>
                </a:tc>
                <a:tc>
                  <a:txBody>
                    <a:bodyPr/>
                    <a:lstStyle/>
                    <a:p>
                      <a:pPr>
                        <a:buNone/>
                      </a:pPr>
                      <a:r>
                        <a:rPr lang="zh-CN" altLang="en-US"/>
                        <a:t>学生参与职业体验活动的记录</a:t>
                      </a:r>
                      <a:endParaRPr lang="zh-CN" altLang="en-US"/>
                    </a:p>
                  </a:txBody>
                  <a:tcPr/>
                </a:tc>
                <a:tc>
                  <a:txBody>
                    <a:bodyPr/>
                    <a:p>
                      <a:pPr algn="ctr">
                        <a:buNone/>
                      </a:pPr>
                      <a:r>
                        <a:rPr lang="zh-CN" altLang="en-US" sz="1800">
                          <a:sym typeface="+mn-ea"/>
                          <a:hlinkClick r:id="rId7" action="ppaction://hlinksldjump"/>
                        </a:rPr>
                        <a:t>案例</a:t>
                      </a:r>
                      <a:endParaRPr lang="zh-CN" altLang="en-US" sz="1800">
                        <a:sym typeface="+mn-ea"/>
                      </a:endParaRPr>
                    </a:p>
                  </a:txBody>
                  <a:tcPr/>
                </a:tc>
              </a:tr>
              <a:tr h="381000">
                <a:tc vMerge="1">
                  <a:tcPr/>
                </a:tc>
                <a:tc>
                  <a:txBody>
                    <a:bodyPr/>
                    <a:lstStyle/>
                    <a:p>
                      <a:pPr algn="ctr">
                        <a:buNone/>
                      </a:pPr>
                      <a:r>
                        <a:rPr lang="zh-CN" altLang="en-US"/>
                        <a:t>军训</a:t>
                      </a:r>
                      <a:endParaRPr lang="zh-CN" altLang="en-US"/>
                    </a:p>
                  </a:txBody>
                  <a:tcPr/>
                </a:tc>
                <a:tc>
                  <a:txBody>
                    <a:bodyPr/>
                    <a:lstStyle/>
                    <a:p>
                      <a:pPr>
                        <a:buNone/>
                      </a:pPr>
                      <a:r>
                        <a:rPr lang="zh-CN" altLang="en-US"/>
                        <a:t>学生参与军训活动的记录</a:t>
                      </a:r>
                      <a:endParaRPr lang="zh-CN" altLang="en-US"/>
                    </a:p>
                  </a:txBody>
                  <a:tcPr/>
                </a:tc>
                <a:tc>
                  <a:txBody>
                    <a:bodyPr/>
                    <a:p>
                      <a:pPr algn="ctr">
                        <a:buNone/>
                      </a:pPr>
                      <a:r>
                        <a:rPr lang="zh-CN" altLang="en-US" sz="1800">
                          <a:sym typeface="+mn-ea"/>
                          <a:hlinkClick r:id="rId8" action="ppaction://hlinksldjump"/>
                        </a:rPr>
                        <a:t>案例</a:t>
                      </a:r>
                      <a:endParaRPr lang="zh-CN" altLang="en-US" sz="1800">
                        <a:sym typeface="+mn-ea"/>
                      </a:endParaRPr>
                    </a:p>
                  </a:txBody>
                  <a:tcPr/>
                </a:tc>
              </a:tr>
              <a:tr h="706755">
                <a:tc vMerge="1">
                  <a:tcPr/>
                </a:tc>
                <a:tc>
                  <a:txBody>
                    <a:bodyPr/>
                    <a:lstStyle/>
                    <a:p>
                      <a:pPr algn="ctr">
                        <a:lnSpc>
                          <a:spcPct val="180000"/>
                        </a:lnSpc>
                        <a:buNone/>
                      </a:pPr>
                      <a:r>
                        <a:rPr lang="zh-CN" altLang="en-US"/>
                        <a:t>其他</a:t>
                      </a:r>
                      <a:endParaRPr lang="zh-CN" altLang="en-US"/>
                    </a:p>
                  </a:txBody>
                  <a:tcPr/>
                </a:tc>
                <a:tc>
                  <a:txBody>
                    <a:bodyPr/>
                    <a:lstStyle/>
                    <a:p>
                      <a:pPr>
                        <a:buNone/>
                      </a:pPr>
                      <a:r>
                        <a:rPr lang="zh-CN" altLang="en-US"/>
                        <a:t>学生在社会生活中动手操作、体验经历、发明创新，以及其他在社会实践方面的上述维度不包含的活动记录</a:t>
                      </a:r>
                      <a:endParaRPr lang="zh-CN" altLang="en-US"/>
                    </a:p>
                  </a:txBody>
                  <a:tcPr/>
                </a:tc>
                <a:tc>
                  <a:txBody>
                    <a:bodyPr/>
                    <a:p>
                      <a:pPr algn="ctr">
                        <a:buNone/>
                      </a:pPr>
                      <a:endParaRPr lang="zh-CN" altLang="en-US" sz="1800">
                        <a:sym typeface="+mn-ea"/>
                      </a:endParaRPr>
                    </a:p>
                  </a:txBody>
                  <a:tcPr/>
                </a:tc>
              </a:tr>
            </a:tbl>
          </a:graphicData>
        </a:graphic>
      </p:graphicFrame>
    </p:spTree>
    <p:custDataLst>
      <p:tags r:id="rId9"/>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PLACING_PICTURE_USER_VIEWPORT" val="{&quot;height&quot;:10808.329133858268,&quot;width&quot;:19173.07086614173}"/>
</p:tagLst>
</file>

<file path=ppt/tags/tag10.xml><?xml version="1.0" encoding="utf-8"?>
<p:tagLst xmlns:p="http://schemas.openxmlformats.org/presentationml/2006/main">
  <p:tag name="KSO_WM_UNIT_TABLE_BEAUTIFY" val="smartTable{8a3ffb4b-e5c7-484a-a909-4261246e7b70}"/>
  <p:tag name="TABLE_ENDDRAG_ORIGIN_RECT" val="712*404"/>
  <p:tag name="TABLE_ENDDRAG_RECT" val="117*89*712*404"/>
</p:tagLst>
</file>

<file path=ppt/tags/tag11.xml><?xml version="1.0" encoding="utf-8"?>
<p:tagLst xmlns:p="http://schemas.openxmlformats.org/presentationml/2006/main">
  <p:tag name="KSO_WM_BEAUTIFY_FLAG" val="#wm#"/>
  <p:tag name="KSO_WM_TEMPLATE_CATEGORY" val="diagram"/>
  <p:tag name="KSO_WM_TEMPLATE_INDEX" val="20217050"/>
</p:tagLst>
</file>

<file path=ppt/tags/tag12.xml><?xml version="1.0" encoding="utf-8"?>
<p:tagLst xmlns:p="http://schemas.openxmlformats.org/presentationml/2006/main">
  <p:tag name="KSO_WM_UNIT_TABLE_BEAUTIFY" val="smartTable{8a3ffb4b-e5c7-484a-a909-4261246e7b70}"/>
  <p:tag name="TABLE_ENDDRAG_ORIGIN_RECT" val="844*428"/>
  <p:tag name="TABLE_ENDDRAG_RECT" val="53*93*844*428"/>
</p:tagLst>
</file>

<file path=ppt/tags/tag13.xml><?xml version="1.0" encoding="utf-8"?>
<p:tagLst xmlns:p="http://schemas.openxmlformats.org/presentationml/2006/main">
  <p:tag name="KSO_WM_BEAUTIFY_FLAG" val="#wm#"/>
  <p:tag name="KSO_WM_TEMPLATE_CATEGORY" val="diagram"/>
  <p:tag name="KSO_WM_TEMPLATE_INDEX" val="20217050"/>
</p:tagLst>
</file>

<file path=ppt/tags/tag14.xml><?xml version="1.0" encoding="utf-8"?>
<p:tagLst xmlns:p="http://schemas.openxmlformats.org/presentationml/2006/main">
  <p:tag name="KSO_WM_BEAUTIFY_FLAG" val="#wm#"/>
  <p:tag name="KSO_WM_TEMPLATE_CATEGORY" val="diagram"/>
  <p:tag name="KSO_WM_TEMPLATE_INDEX" val="20217050"/>
</p:tagLst>
</file>

<file path=ppt/tags/tag15.xml><?xml version="1.0" encoding="utf-8"?>
<p:tagLst xmlns:p="http://schemas.openxmlformats.org/presentationml/2006/main">
  <p:tag name="KSO_WM_BEAUTIFY_FLAG" val="#wm#"/>
  <p:tag name="KSO_WM_TEMPLATE_CATEGORY" val="diagram"/>
  <p:tag name="KSO_WM_TEMPLATE_INDEX" val="20217050"/>
</p:tagLst>
</file>

<file path=ppt/tags/tag16.xml><?xml version="1.0" encoding="utf-8"?>
<p:tagLst xmlns:p="http://schemas.openxmlformats.org/presentationml/2006/main">
  <p:tag name="KSO_WM_BEAUTIFY_FLAG" val="#wm#"/>
  <p:tag name="KSO_WM_TEMPLATE_CATEGORY" val="diagram"/>
  <p:tag name="KSO_WM_TEMPLATE_INDEX" val="20217050"/>
</p:tagLst>
</file>

<file path=ppt/tags/tag17.xml><?xml version="1.0" encoding="utf-8"?>
<p:tagLst xmlns:p="http://schemas.openxmlformats.org/presentationml/2006/main">
  <p:tag name="KSO_WM_BEAUTIFY_FLAG" val="#wm#"/>
  <p:tag name="KSO_WM_TEMPLATE_CATEGORY" val="diagram"/>
  <p:tag name="KSO_WM_TEMPLATE_INDEX" val="20217050"/>
</p:tagLst>
</file>

<file path=ppt/tags/tag18.xml><?xml version="1.0" encoding="utf-8"?>
<p:tagLst xmlns:p="http://schemas.openxmlformats.org/presentationml/2006/main">
  <p:tag name="KSO_WM_BEAUTIFY_FLAG" val="#wm#"/>
  <p:tag name="KSO_WM_TEMPLATE_CATEGORY" val="diagram"/>
  <p:tag name="KSO_WM_TEMPLATE_INDEX" val="20217050"/>
</p:tagLst>
</file>

<file path=ppt/tags/tag19.xml><?xml version="1.0" encoding="utf-8"?>
<p:tagLst xmlns:p="http://schemas.openxmlformats.org/presentationml/2006/main">
  <p:tag name="KSO_WM_BEAUTIFY_FLAG" val="#wm#"/>
  <p:tag name="KSO_WM_TEMPLATE_CATEGORY" val="diagram"/>
  <p:tag name="KSO_WM_TEMPLATE_INDEX" val="20217050"/>
</p:tagLst>
</file>

<file path=ppt/tags/tag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81ff2bfc40f44fa9582bea1e4d8b0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69046acb084645f7994f8a7846780e6d"/>
  <p:tag name="KSO_WM_UNIT_TEXT_FILL_FORE_SCHEMECOLOR_INDEX_BRIGHTNESS" val="0"/>
  <p:tag name="KSO_WM_UNIT_TEXT_FILL_FORE_SCHEMECOLOR_INDEX" val="13"/>
  <p:tag name="KSO_WM_UNIT_TEXT_FILL_TYPE" val="1"/>
  <p:tag name="KSO_WM_TEMPLATE_ASSEMBLE_XID" val="5fd104c01fa9d42129ddd70c"/>
  <p:tag name="KSO_WM_TEMPLATE_ASSEMBLE_GROUPID" val="5fd104c01fa9d42129ddd70c"/>
</p:tagLst>
</file>

<file path=ppt/tags/tag20.xml><?xml version="1.0" encoding="utf-8"?>
<p:tagLst xmlns:p="http://schemas.openxmlformats.org/presentationml/2006/main">
  <p:tag name="KSO_WM_UNIT_PLACING_PICTURE_USER_VIEWPORT" val="{&quot;height&quot;:7845,&quot;width&quot;:9270}"/>
</p:tagLst>
</file>

<file path=ppt/tags/tag21.xml><?xml version="1.0" encoding="utf-8"?>
<p:tagLst xmlns:p="http://schemas.openxmlformats.org/presentationml/2006/main">
  <p:tag name="KSO_WM_BEAUTIFY_FLAG" val="#wm#"/>
  <p:tag name="KSO_WM_TEMPLATE_CATEGORY" val="diagram"/>
  <p:tag name="KSO_WM_TEMPLATE_INDEX" val="20217050"/>
</p:tagLst>
</file>

<file path=ppt/tags/tag22.xml><?xml version="1.0" encoding="utf-8"?>
<p:tagLst xmlns:p="http://schemas.openxmlformats.org/presentationml/2006/main">
  <p:tag name="KSO_WM_BEAUTIFY_FLAG" val="#wm#"/>
  <p:tag name="KSO_WM_TEMPLATE_CATEGORY" val="diagram"/>
  <p:tag name="KSO_WM_TEMPLATE_INDEX" val="20217050"/>
</p:tagLst>
</file>

<file path=ppt/tags/tag23.xml><?xml version="1.0" encoding="utf-8"?>
<p:tagLst xmlns:p="http://schemas.openxmlformats.org/presentationml/2006/main">
  <p:tag name="KSO_WM_UNIT_PLACING_PICTURE_USER_VIEWPORT" val="{&quot;height&quot;:5256,&quot;width&quot;:11196}"/>
</p:tagLst>
</file>

<file path=ppt/tags/tag24.xml><?xml version="1.0" encoding="utf-8"?>
<p:tagLst xmlns:p="http://schemas.openxmlformats.org/presentationml/2006/main">
  <p:tag name="KSO_WM_BEAUTIFY_FLAG" val="#wm#"/>
  <p:tag name="KSO_WM_TEMPLATE_CATEGORY" val="diagram"/>
  <p:tag name="KSO_WM_TEMPLATE_INDEX" val="20217050"/>
</p:tagLst>
</file>

<file path=ppt/tags/tag25.xml><?xml version="1.0" encoding="utf-8"?>
<p:tagLst xmlns:p="http://schemas.openxmlformats.org/presentationml/2006/main">
  <p:tag name="KSO_WM_BEAUTIFY_FLAG" val="#wm#"/>
  <p:tag name="KSO_WM_TEMPLATE_CATEGORY" val="diagram"/>
  <p:tag name="KSO_WM_TEMPLATE_INDEX" val="20217050"/>
</p:tagLst>
</file>

<file path=ppt/tags/tag26.xml><?xml version="1.0" encoding="utf-8"?>
<p:tagLst xmlns:p="http://schemas.openxmlformats.org/presentationml/2006/main">
  <p:tag name="KSO_WM_BEAUTIFY_FLAG" val="#wm#"/>
  <p:tag name="KSO_WM_TEMPLATE_CATEGORY" val="diagram"/>
  <p:tag name="KSO_WM_TEMPLATE_INDEX" val="20217050"/>
</p:tagLst>
</file>

<file path=ppt/tags/tag27.xml><?xml version="1.0" encoding="utf-8"?>
<p:tagLst xmlns:p="http://schemas.openxmlformats.org/presentationml/2006/main">
  <p:tag name="KSO_WM_BEAUTIFY_FLAG" val="#wm#"/>
  <p:tag name="KSO_WM_TEMPLATE_CATEGORY" val="diagram"/>
  <p:tag name="KSO_WM_TEMPLATE_INDEX" val="20217050"/>
</p:tagLst>
</file>

<file path=ppt/tags/tag28.xml><?xml version="1.0" encoding="utf-8"?>
<p:tagLst xmlns:p="http://schemas.openxmlformats.org/presentationml/2006/main">
  <p:tag name="KSO_WM_BEAUTIFY_FLAG" val="#wm#"/>
  <p:tag name="KSO_WM_TEMPLATE_CATEGORY" val="diagram"/>
  <p:tag name="KSO_WM_TEMPLATE_INDEX" val="20217050"/>
</p:tagLst>
</file>

<file path=ppt/tags/tag29.xml><?xml version="1.0" encoding="utf-8"?>
<p:tagLst xmlns:p="http://schemas.openxmlformats.org/presentationml/2006/main">
  <p:tag name="KSO_WM_BEAUTIFY_FLAG" val="#wm#"/>
  <p:tag name="KSO_WM_TEMPLATE_CATEGORY" val="diagram"/>
  <p:tag name="KSO_WM_TEMPLATE_INDEX" val="20217050"/>
</p:tagLst>
</file>

<file path=ppt/tags/tag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81ff2bfc40f44fa9582bea1e4d8b0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69046acb084645f7994f8a7846780e6d"/>
  <p:tag name="KSO_WM_UNIT_TEXT_FILL_FORE_SCHEMECOLOR_INDEX_BRIGHTNESS" val="0"/>
  <p:tag name="KSO_WM_UNIT_TEXT_FILL_FORE_SCHEMECOLOR_INDEX" val="13"/>
  <p:tag name="KSO_WM_UNIT_TEXT_FILL_TYPE" val="1"/>
  <p:tag name="KSO_WM_TEMPLATE_ASSEMBLE_XID" val="5fd104c01fa9d42129ddd70c"/>
  <p:tag name="KSO_WM_TEMPLATE_ASSEMBLE_GROUPID" val="5fd104c01fa9d42129ddd70c"/>
</p:tagLst>
</file>

<file path=ppt/tags/tag30.xml><?xml version="1.0" encoding="utf-8"?>
<p:tagLst xmlns:p="http://schemas.openxmlformats.org/presentationml/2006/main">
  <p:tag name="KSO_WM_BEAUTIFY_FLAG" val="#wm#"/>
  <p:tag name="KSO_WM_TEMPLATE_CATEGORY" val="diagram"/>
  <p:tag name="KSO_WM_TEMPLATE_INDEX" val="20217050"/>
</p:tagLst>
</file>

<file path=ppt/tags/tag31.xml><?xml version="1.0" encoding="utf-8"?>
<p:tagLst xmlns:p="http://schemas.openxmlformats.org/presentationml/2006/main">
  <p:tag name="KSO_WM_BEAUTIFY_FLAG" val="#wm#"/>
  <p:tag name="KSO_WM_TEMPLATE_CATEGORY" val="diagram"/>
  <p:tag name="KSO_WM_TEMPLATE_INDEX" val="20217050"/>
</p:tagLst>
</file>

<file path=ppt/tags/tag32.xml><?xml version="1.0" encoding="utf-8"?>
<p:tagLst xmlns:p="http://schemas.openxmlformats.org/presentationml/2006/main">
  <p:tag name="KSO_WM_BEAUTIFY_FLAG" val="#wm#"/>
  <p:tag name="KSO_WM_TEMPLATE_CATEGORY" val="diagram"/>
  <p:tag name="KSO_WM_TEMPLATE_INDEX" val="20217050"/>
</p:tagLst>
</file>

<file path=ppt/tags/tag33.xml><?xml version="1.0" encoding="utf-8"?>
<p:tagLst xmlns:p="http://schemas.openxmlformats.org/presentationml/2006/main">
  <p:tag name="KSO_WM_BEAUTIFY_FLAG" val="#wm#"/>
  <p:tag name="KSO_WM_TEMPLATE_CATEGORY" val="diagram"/>
  <p:tag name="KSO_WM_TEMPLATE_INDEX" val="20217050"/>
</p:tagLst>
</file>

<file path=ppt/tags/tag34.xml><?xml version="1.0" encoding="utf-8"?>
<p:tagLst xmlns:p="http://schemas.openxmlformats.org/presentationml/2006/main">
  <p:tag name="KSO_WM_BEAUTIFY_FLAG" val="#wm#"/>
  <p:tag name="KSO_WM_TEMPLATE_CATEGORY" val="diagram"/>
  <p:tag name="KSO_WM_TEMPLATE_INDEX" val="20217050"/>
</p:tagLst>
</file>

<file path=ppt/tags/tag35.xml><?xml version="1.0" encoding="utf-8"?>
<p:tagLst xmlns:p="http://schemas.openxmlformats.org/presentationml/2006/main">
  <p:tag name="KSO_WM_BEAUTIFY_FLAG" val="#wm#"/>
  <p:tag name="KSO_WM_TEMPLATE_CATEGORY" val="diagram"/>
  <p:tag name="KSO_WM_TEMPLATE_INDEX" val="20217050"/>
</p:tagLst>
</file>

<file path=ppt/tags/tag4.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81ff2bfc40f44fa9582bea1e4d8b0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69046acb084645f7994f8a7846780e6d"/>
  <p:tag name="KSO_WM_UNIT_TEXT_FILL_FORE_SCHEMECOLOR_INDEX_BRIGHTNESS" val="0"/>
  <p:tag name="KSO_WM_UNIT_TEXT_FILL_FORE_SCHEMECOLOR_INDEX" val="13"/>
  <p:tag name="KSO_WM_UNIT_TEXT_FILL_TYPE" val="1"/>
  <p:tag name="KSO_WM_TEMPLATE_ASSEMBLE_XID" val="5fd104c01fa9d42129ddd70c"/>
  <p:tag name="KSO_WM_TEMPLATE_ASSEMBLE_GROUPID" val="5fd104c01fa9d42129ddd70c"/>
</p:tagLst>
</file>

<file path=ppt/tags/tag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81ff2bfc40f44fa9582bea1e4d8b0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69046acb084645f7994f8a7846780e6d"/>
  <p:tag name="KSO_WM_UNIT_TEXT_FILL_FORE_SCHEMECOLOR_INDEX_BRIGHTNESS" val="0"/>
  <p:tag name="KSO_WM_UNIT_TEXT_FILL_FORE_SCHEMECOLOR_INDEX" val="13"/>
  <p:tag name="KSO_WM_UNIT_TEXT_FILL_TYPE" val="1"/>
  <p:tag name="KSO_WM_TEMPLATE_ASSEMBLE_XID" val="5fd104c01fa9d42129ddd70c"/>
  <p:tag name="KSO_WM_TEMPLATE_ASSEMBLE_GROUPID" val="5fd104c01fa9d42129ddd70c"/>
</p:tagLst>
</file>

<file path=ppt/tags/tag6.xml><?xml version="1.0" encoding="utf-8"?>
<p:tagLst xmlns:p="http://schemas.openxmlformats.org/presentationml/2006/main">
  <p:tag name="KSO_WM_UNIT_TABLE_BEAUTIFY" val="smartTable{cf45b67c-26d5-4ec9-ab08-ae67bb3fbc98}"/>
  <p:tag name="TABLE_EMPHASIZE_COLOR" val="8684935"/>
  <p:tag name="TABLE_SKINIDX" val="0"/>
  <p:tag name="TABLE_COLORIDX" val="l"/>
  <p:tag name="TABLE_COLOR_RGB" val="0x000000*0xFFFFFF*0x44546A*0xE6E5E5*0x848587*0x738499*0x817CA0*0x9B819F*0xA7878C*0xAB968B"/>
  <p:tag name="TABLE_ENDDRAG_ORIGIN_RECT" val="679*390"/>
  <p:tag name="TABLE_ENDDRAG_RECT" val="62*96*679*390"/>
</p:tagLst>
</file>

<file path=ppt/tags/tag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TABLE_BEAUTIFY" val="smartTable{8a3ffb4b-e5c7-484a-a909-4261246e7b70}"/>
  <p:tag name="TABLE_ENDDRAG_ORIGIN_RECT" val="906*432"/>
  <p:tag name="TABLE_ENDDRAG_RECT" val="33*77*906*432"/>
</p:tagLst>
</file>

<file path=ppt/tags/tag9.xml><?xml version="1.0" encoding="utf-8"?>
<p:tagLst xmlns:p="http://schemas.openxmlformats.org/presentationml/2006/main">
  <p:tag name="KSO_WM_BEAUTIFY_FLAG" val="#wm#"/>
  <p:tag name="KSO_WM_TEMPLATE_CATEGORY" val="diagram"/>
  <p:tag name="KSO_WM_TEMPLATE_INDEX" val="2021705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2158</Words>
  <Application>WPS 演示</Application>
  <PresentationFormat>宽屏</PresentationFormat>
  <Paragraphs>429</Paragraphs>
  <Slides>29</Slides>
  <Notes>35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微软雅黑</vt:lpstr>
      <vt:lpstr>Gill Sans</vt:lpstr>
      <vt:lpstr>Calibri</vt:lpstr>
      <vt:lpstr>Calibri</vt:lpstr>
      <vt:lpstr>黑体</vt:lpstr>
      <vt:lpstr>Arial Unicode MS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LEO</dc:creator>
  <cp:lastModifiedBy>甜甜</cp:lastModifiedBy>
  <cp:revision>631</cp:revision>
  <dcterms:created xsi:type="dcterms:W3CDTF">2022-10-20T01:12:00Z</dcterms:created>
  <dcterms:modified xsi:type="dcterms:W3CDTF">2023-12-15T01:26:18Z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40838CBE61314BD2B9CD3BC85D9201A5</vt:lpwstr>
  </property>
  <property fmtid="{D5CDD505-2E9C-101B-9397-08002B2CF9AE}" pid="3" name="KSOProductBuildVer">
    <vt:lpwstr>2052-11.8.2.8506</vt:lpwstr>
  </property>
</Properties>
</file>